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Montserrat Bold" charset="1" panose="00000800000000000000"/>
      <p:regular r:id="rId31"/>
    </p:embeddedFont>
    <p:embeddedFont>
      <p:font typeface="Open Sans Bold" charset="1" panose="020B0806030504020204"/>
      <p:regular r:id="rId32"/>
    </p:embeddedFont>
    <p:embeddedFont>
      <p:font typeface="Montserrat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34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5.png" Type="http://schemas.openxmlformats.org/officeDocument/2006/relationships/image"/><Relationship Id="rId5" Target="../media/image4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43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4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49.png" Type="http://schemas.openxmlformats.org/officeDocument/2006/relationships/image"/><Relationship Id="rId5" Target="../media/image4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3.png" Type="http://schemas.openxmlformats.org/officeDocument/2006/relationships/image"/><Relationship Id="rId5" Target="../media/image4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7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9.png" Type="http://schemas.openxmlformats.org/officeDocument/2006/relationships/image"/><Relationship Id="rId5" Target="../media/image4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66.png" Type="http://schemas.openxmlformats.org/officeDocument/2006/relationships/image"/><Relationship Id="rId6" Target="../media/image4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5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4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25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6.png" Type="http://schemas.openxmlformats.org/officeDocument/2006/relationships/image"/><Relationship Id="rId5" Target="../media/image4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0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08430" y="0"/>
            <a:ext cx="11179570" cy="10287000"/>
            <a:chOff x="0" y="0"/>
            <a:chExt cx="17320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0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732008">
                  <a:moveTo>
                    <a:pt x="0" y="0"/>
                  </a:moveTo>
                  <a:lnTo>
                    <a:pt x="1732008" y="0"/>
                  </a:lnTo>
                  <a:lnTo>
                    <a:pt x="17320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9076" t="0" r="-2907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906" y="5882233"/>
            <a:ext cx="8547480" cy="1090551"/>
            <a:chOff x="0" y="0"/>
            <a:chExt cx="315529" cy="402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5529" cy="40258"/>
            </a:xfrm>
            <a:custGeom>
              <a:avLst/>
              <a:gdLst/>
              <a:ahLst/>
              <a:cxnLst/>
              <a:rect r="r" b="b" t="t" l="l"/>
              <a:pathLst>
                <a:path h="40258" w="315529">
                  <a:moveTo>
                    <a:pt x="0" y="0"/>
                  </a:moveTo>
                  <a:lnTo>
                    <a:pt x="315529" y="0"/>
                  </a:lnTo>
                  <a:lnTo>
                    <a:pt x="315529" y="40258"/>
                  </a:lnTo>
                  <a:lnTo>
                    <a:pt x="0" y="40258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15529" cy="78358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39059" y="-2433699"/>
            <a:ext cx="5128484" cy="4867398"/>
          </a:xfrm>
          <a:custGeom>
            <a:avLst/>
            <a:gdLst/>
            <a:ahLst/>
            <a:cxnLst/>
            <a:rect r="r" b="b" t="t" l="l"/>
            <a:pathLst>
              <a:path h="4867398" w="5128484">
                <a:moveTo>
                  <a:pt x="0" y="0"/>
                </a:moveTo>
                <a:lnTo>
                  <a:pt x="5128484" y="0"/>
                </a:lnTo>
                <a:lnTo>
                  <a:pt x="5128484" y="4867398"/>
                </a:lnTo>
                <a:lnTo>
                  <a:pt x="0" y="4867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06481" y="9003709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888" r="0" b="-3888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9185848"/>
            <a:ext cx="5158028" cy="1101152"/>
          </a:xfrm>
          <a:custGeom>
            <a:avLst/>
            <a:gdLst/>
            <a:ahLst/>
            <a:cxnLst/>
            <a:rect r="r" b="b" t="t" l="l"/>
            <a:pathLst>
              <a:path h="1101152" w="5158028">
                <a:moveTo>
                  <a:pt x="0" y="0"/>
                </a:moveTo>
                <a:lnTo>
                  <a:pt x="5158028" y="0"/>
                </a:lnTo>
                <a:lnTo>
                  <a:pt x="5158028" y="1101152"/>
                </a:lnTo>
                <a:lnTo>
                  <a:pt x="0" y="1101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83" t="-203732" r="-7104" b="-21850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906" y="4365893"/>
            <a:ext cx="12097427" cy="151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9"/>
              </a:lnSpc>
            </a:pPr>
            <a:r>
              <a:rPr lang="en-US" b="true" sz="1229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NOSCHOO</a:t>
            </a:r>
            <a:r>
              <a:rPr lang="en-US" sz="122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400546" y="5970309"/>
            <a:ext cx="967838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Corso di Basi Dati II </a:t>
            </a:r>
          </a:p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 2024-2025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82297" y="8786496"/>
            <a:ext cx="6350688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Antonio Di Giorgio</a:t>
            </a:r>
          </a:p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Matr. 0522502003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6504467" y="377919"/>
            <a:ext cx="13947430" cy="2028717"/>
          </a:xfrm>
          <a:custGeom>
            <a:avLst/>
            <a:gdLst/>
            <a:ahLst/>
            <a:cxnLst/>
            <a:rect r="r" b="b" t="t" l="l"/>
            <a:pathLst>
              <a:path h="2028717" w="13947430">
                <a:moveTo>
                  <a:pt x="0" y="0"/>
                </a:moveTo>
                <a:lnTo>
                  <a:pt x="13947430" y="0"/>
                </a:lnTo>
                <a:lnTo>
                  <a:pt x="13947430" y="2028717"/>
                </a:lnTo>
                <a:lnTo>
                  <a:pt x="0" y="202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52943" y="213087"/>
            <a:ext cx="6376615" cy="1273033"/>
            <a:chOff x="0" y="0"/>
            <a:chExt cx="381973" cy="76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86363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52943" y="1662008"/>
            <a:ext cx="6376615" cy="1273033"/>
            <a:chOff x="0" y="0"/>
            <a:chExt cx="381973" cy="76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2943" y="3073386"/>
            <a:ext cx="6376615" cy="1273033"/>
            <a:chOff x="0" y="0"/>
            <a:chExt cx="381973" cy="76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52943" y="4522308"/>
            <a:ext cx="6376615" cy="1273033"/>
            <a:chOff x="0" y="0"/>
            <a:chExt cx="381973" cy="76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52943" y="5936051"/>
            <a:ext cx="6376615" cy="1273033"/>
            <a:chOff x="0" y="0"/>
            <a:chExt cx="381973" cy="762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52943" y="7384972"/>
            <a:ext cx="6376615" cy="1273033"/>
            <a:chOff x="0" y="0"/>
            <a:chExt cx="381973" cy="76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52943" y="8800880"/>
            <a:ext cx="6376615" cy="1273033"/>
            <a:chOff x="0" y="0"/>
            <a:chExt cx="381973" cy="76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352943" y="3073386"/>
            <a:ext cx="1298453" cy="1306046"/>
          </a:xfrm>
          <a:custGeom>
            <a:avLst/>
            <a:gdLst/>
            <a:ahLst/>
            <a:cxnLst/>
            <a:rect r="r" b="b" t="t" l="l"/>
            <a:pathLst>
              <a:path h="1306046" w="1298453">
                <a:moveTo>
                  <a:pt x="0" y="0"/>
                </a:moveTo>
                <a:lnTo>
                  <a:pt x="1298453" y="0"/>
                </a:lnTo>
                <a:lnTo>
                  <a:pt x="1298453" y="1306047"/>
                </a:lnTo>
                <a:lnTo>
                  <a:pt x="0" y="130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" t="0" r="-292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52943" y="213087"/>
            <a:ext cx="1250087" cy="1258421"/>
          </a:xfrm>
          <a:custGeom>
            <a:avLst/>
            <a:gdLst/>
            <a:ahLst/>
            <a:cxnLst/>
            <a:rect r="r" b="b" t="t" l="l"/>
            <a:pathLst>
              <a:path h="1258421" w="1250087">
                <a:moveTo>
                  <a:pt x="0" y="0"/>
                </a:moveTo>
                <a:lnTo>
                  <a:pt x="1250087" y="0"/>
                </a:lnTo>
                <a:lnTo>
                  <a:pt x="1250087" y="1258421"/>
                </a:lnTo>
                <a:lnTo>
                  <a:pt x="0" y="1258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3" t="0" r="-333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52943" y="1662008"/>
            <a:ext cx="1250797" cy="1273033"/>
          </a:xfrm>
          <a:custGeom>
            <a:avLst/>
            <a:gdLst/>
            <a:ahLst/>
            <a:cxnLst/>
            <a:rect r="r" b="b" t="t" l="l"/>
            <a:pathLst>
              <a:path h="1273033" w="1250797">
                <a:moveTo>
                  <a:pt x="0" y="0"/>
                </a:moveTo>
                <a:lnTo>
                  <a:pt x="1250797" y="0"/>
                </a:lnTo>
                <a:lnTo>
                  <a:pt x="1250797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8" t="0" r="-88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52943" y="4550883"/>
            <a:ext cx="1212135" cy="1244458"/>
          </a:xfrm>
          <a:custGeom>
            <a:avLst/>
            <a:gdLst/>
            <a:ahLst/>
            <a:cxnLst/>
            <a:rect r="r" b="b" t="t" l="l"/>
            <a:pathLst>
              <a:path h="1244458" w="1212135">
                <a:moveTo>
                  <a:pt x="0" y="0"/>
                </a:moveTo>
                <a:lnTo>
                  <a:pt x="1212135" y="0"/>
                </a:lnTo>
                <a:lnTo>
                  <a:pt x="1212135" y="1244458"/>
                </a:lnTo>
                <a:lnTo>
                  <a:pt x="0" y="1244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3" t="0" r="-1333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352943" y="5934627"/>
            <a:ext cx="1316129" cy="1307471"/>
          </a:xfrm>
          <a:custGeom>
            <a:avLst/>
            <a:gdLst/>
            <a:ahLst/>
            <a:cxnLst/>
            <a:rect r="r" b="b" t="t" l="l"/>
            <a:pathLst>
              <a:path h="1307471" w="1316129">
                <a:moveTo>
                  <a:pt x="0" y="0"/>
                </a:moveTo>
                <a:lnTo>
                  <a:pt x="1316129" y="0"/>
                </a:lnTo>
                <a:lnTo>
                  <a:pt x="1316129" y="1307470"/>
                </a:lnTo>
                <a:lnTo>
                  <a:pt x="0" y="1307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31" r="0" b="-33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352943" y="7384972"/>
            <a:ext cx="1239532" cy="1273033"/>
          </a:xfrm>
          <a:custGeom>
            <a:avLst/>
            <a:gdLst/>
            <a:ahLst/>
            <a:cxnLst/>
            <a:rect r="r" b="b" t="t" l="l"/>
            <a:pathLst>
              <a:path h="1273033" w="1239532">
                <a:moveTo>
                  <a:pt x="0" y="0"/>
                </a:moveTo>
                <a:lnTo>
                  <a:pt x="1239532" y="0"/>
                </a:lnTo>
                <a:lnTo>
                  <a:pt x="1239532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51" t="0" r="-1351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52943" y="8793922"/>
            <a:ext cx="1212135" cy="1245055"/>
          </a:xfrm>
          <a:custGeom>
            <a:avLst/>
            <a:gdLst/>
            <a:ahLst/>
            <a:cxnLst/>
            <a:rect r="r" b="b" t="t" l="l"/>
            <a:pathLst>
              <a:path h="1245055" w="1212135">
                <a:moveTo>
                  <a:pt x="0" y="0"/>
                </a:moveTo>
                <a:lnTo>
                  <a:pt x="1212135" y="0"/>
                </a:lnTo>
                <a:lnTo>
                  <a:pt x="1212135" y="1245055"/>
                </a:lnTo>
                <a:lnTo>
                  <a:pt x="0" y="124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57" t="0" r="-1357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875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8888" r="0" b="-38888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5433392"/>
            <a:ext cx="8434274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questa sezione viene presentata la pipeline ETL sviluppata in Python, composta da quattro script modulari coordinati da main.py per pulire, normalizzare, simulare e validare i dati MIUR prima del caricamento in MongoDB.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380075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3380068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PRESENTAZIONE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36336" y="742618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Introduzione e Motivazioni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36336" y="21915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 &amp; Requisiti Utente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36336" y="3467547"/>
            <a:ext cx="4893222" cy="54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Definizione del Mini-world e Dataset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36336" y="5051839"/>
            <a:ext cx="4893222" cy="2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ETL in Python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36336" y="6465582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Modello di Calcolo dei Voti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36336" y="7914503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Architettura Full-Stack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36336" y="9330411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Risultati &amp; Conclusioni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76875"/>
            <a:ext cx="3944468" cy="3387216"/>
            <a:chOff x="0" y="0"/>
            <a:chExt cx="145609" cy="12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0240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677" r="0" b="-96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8325" y="1209675"/>
            <a:ext cx="12285387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0"/>
              </a:lnSpc>
            </a:pPr>
            <a:r>
              <a:rPr lang="en-US" b="true" sz="67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ETL IN PYTHON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28294" y="3450673"/>
            <a:ext cx="12155418" cy="192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25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pipeline ETL è orchestrata da main.py, che esegue in sequenza quattro script indipendenti. Questo garantisce atomicità (interruzione al primo errore), modularità (ogni fase è autonoma e manutenibile) e riproducibilità dei risultati grazie a un seed fisso e all’uso di Faker.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681" y="8127022"/>
            <a:ext cx="3941487" cy="2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pulizia_mim.py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681" y="8603922"/>
            <a:ext cx="394148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Normalizza CSV grezzi (snake_case, rimozione duplicati) e filtra solo le scuole di II grado, producendo tre dataset puliti.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99532" y="6576875"/>
            <a:ext cx="3944468" cy="3387216"/>
            <a:chOff x="0" y="0"/>
            <a:chExt cx="145609" cy="1250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199532" y="8127022"/>
            <a:ext cx="3941487" cy="2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calcolo_statistiche.py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99532" y="8603922"/>
            <a:ext cx="394148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Aggrega i dati puliti calcolando percentuali di maschi/femmine e italiani/stranieri, esportando statistiche_base.csv.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72600" y="6576875"/>
            <a:ext cx="3944468" cy="3387216"/>
            <a:chOff x="0" y="0"/>
            <a:chExt cx="145609" cy="1250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372600" y="8127022"/>
            <a:ext cx="3941487" cy="2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genera_dati_simulati.py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75581" y="8603922"/>
            <a:ext cx="394148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Simula classi, studenti, docenti e voti usando Faker e parametri socio-demografici, salvando i CSV definitivi.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543432" y="6576875"/>
            <a:ext cx="3944468" cy="3387216"/>
            <a:chOff x="0" y="0"/>
            <a:chExt cx="145609" cy="12503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543432" y="8127022"/>
            <a:ext cx="3941487" cy="2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analisi_dataset.py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43432" y="8453428"/>
            <a:ext cx="3941487" cy="151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Unisce voti e profili studenti per generare statistiche di verifica (medie per ESCS, area, cittadinanza) e ne stampa il confronto con i pattern attesi.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240350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888" r="0" b="-38888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57025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677" r="0" b="-9677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74630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677" r="0" b="-9677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040302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677" r="0" b="-9677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403843" y="5850706"/>
            <a:ext cx="7480315" cy="48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b="true" sz="39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Quattro fasi chiave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778498" y="999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1579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888" r="0" b="-388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45708" y="2257342"/>
            <a:ext cx="8948018" cy="7366219"/>
          </a:xfrm>
          <a:custGeom>
            <a:avLst/>
            <a:gdLst/>
            <a:ahLst/>
            <a:cxnLst/>
            <a:rect r="r" b="b" t="t" l="l"/>
            <a:pathLst>
              <a:path h="7366219" w="8948018">
                <a:moveTo>
                  <a:pt x="0" y="0"/>
                </a:moveTo>
                <a:lnTo>
                  <a:pt x="8948019" y="0"/>
                </a:lnTo>
                <a:lnTo>
                  <a:pt x="8948019" y="7366220"/>
                </a:lnTo>
                <a:lnTo>
                  <a:pt x="0" y="7366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9077" y="4199640"/>
            <a:ext cx="8102620" cy="310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 script pulizia_mim.py estrae i codici delle scuole secondarie di secondo grado, normalizza nomi e colonne in snake_case, filtra gli altri CSV mantenendo solo i record pertinenti </a:t>
            </a: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salva i risultati uniformi in dataset_puliti/. 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modalità ridotta viene inoltre eseguito uno stratified sampling di x scuole (dove x è scelto dallo sviluppatore) per velocizzare le elaborazioni senza perdere rappresentatività.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3367" y="1480336"/>
            <a:ext cx="7825255" cy="66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4"/>
              </a:lnSpc>
            </a:pPr>
            <a:r>
              <a:rPr lang="en-US" b="true" sz="54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FASE 1: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367" y="2252461"/>
            <a:ext cx="7199533" cy="127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64"/>
              </a:lnSpc>
            </a:pPr>
            <a:r>
              <a:rPr lang="en-US" b="true" sz="5404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PULIZIA E NORMALIZZAZIONE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778498" y="999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1579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888" r="0" b="-388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8678" y="1686501"/>
            <a:ext cx="7381612" cy="6748541"/>
          </a:xfrm>
          <a:custGeom>
            <a:avLst/>
            <a:gdLst/>
            <a:ahLst/>
            <a:cxnLst/>
            <a:rect r="r" b="b" t="t" l="l"/>
            <a:pathLst>
              <a:path h="6748541" w="7381612">
                <a:moveTo>
                  <a:pt x="0" y="0"/>
                </a:moveTo>
                <a:lnTo>
                  <a:pt x="7381612" y="0"/>
                </a:lnTo>
                <a:lnTo>
                  <a:pt x="7381612" y="6748541"/>
                </a:lnTo>
                <a:lnTo>
                  <a:pt x="0" y="6748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64969" y="4866127"/>
            <a:ext cx="10198724" cy="193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 script calcolo_statistiche.py elabora i CSV puliti per calcolare, per ciascuna scuola, le percentuali di studenti maschi, femmine, italiani </a:t>
            </a: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stranieri. I risultati vengono raccolti in statistiche_base.csv e forniscono i pesi di genere e cittadinanza utilizzati nelle fasi successive per garantire coerenza con i dati MIM.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64969" y="2116695"/>
            <a:ext cx="7825255" cy="66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4"/>
              </a:lnSpc>
            </a:pPr>
            <a:r>
              <a:rPr lang="en-US" b="true" sz="54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FASE 2: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64969" y="2933050"/>
            <a:ext cx="8097842" cy="127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64"/>
              </a:lnSpc>
            </a:pPr>
            <a:r>
              <a:rPr lang="en-US" b="true" sz="5404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CALCOLO STATISTICHE DI BASE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778498" y="999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1579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888" r="0" b="-388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65023" y="3525188"/>
            <a:ext cx="7322977" cy="5589269"/>
          </a:xfrm>
          <a:custGeom>
            <a:avLst/>
            <a:gdLst/>
            <a:ahLst/>
            <a:cxnLst/>
            <a:rect r="r" b="b" t="t" l="l"/>
            <a:pathLst>
              <a:path h="5589269" w="7322977">
                <a:moveTo>
                  <a:pt x="0" y="0"/>
                </a:moveTo>
                <a:lnTo>
                  <a:pt x="7322977" y="0"/>
                </a:lnTo>
                <a:lnTo>
                  <a:pt x="7322977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9077" y="3509337"/>
            <a:ext cx="10198724" cy="583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 script genera_dati_simulati.py carica i CSV intermedi da dataset_puliti/ e statistiche_base.csv, imposta un seed fisso per garantire riproducibilità e utilizza Faker per popolare i nomi. 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questa fase vengono generate:</a:t>
            </a:r>
          </a:p>
          <a:p>
            <a:pPr algn="l" marL="443171" indent="-221585" lvl="1">
              <a:lnSpc>
                <a:spcPts val="3079"/>
              </a:lnSpc>
              <a:buFont typeface="Arial"/>
              <a:buChar char="•"/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Classi e Studenti: calcolo del numero di classi per scuola, suddivisione equa degli alunni, simulazione di sesso, cittadinanza ed ESCS con quartili, </a:t>
            </a: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sportando classi.csv e studenti.csv.</a:t>
            </a:r>
          </a:p>
          <a:p>
            <a:pPr algn="l" marL="443171" indent="-221585" lvl="1">
              <a:lnSpc>
                <a:spcPts val="3079"/>
              </a:lnSpc>
              <a:buFont typeface="Arial"/>
              <a:buChar char="•"/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Assegnazioni: determinazione delle materie per ciascuna classe, creazione di docenti fittizi e mappatura (file docenti.csv e assegnazioni_docenti.csv).</a:t>
            </a:r>
          </a:p>
          <a:p>
            <a:pPr algn="l" marL="443171" indent="-221585" lvl="1">
              <a:lnSpc>
                <a:spcPts val="3079"/>
              </a:lnSpc>
              <a:buFont typeface="Arial"/>
              <a:buChar char="•"/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Voti: applicazione del modello multicomponente per ogni studente-materia-docente, con rumoristica e check su intervallo [1–10], e salvataggio in voti.csv.</a:t>
            </a:r>
          </a:p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Tutti i CSV finali vengono scritti nella cartella dataset_definitivi/.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33367" y="1480336"/>
            <a:ext cx="7825255" cy="66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4"/>
              </a:lnSpc>
            </a:pPr>
            <a:r>
              <a:rPr lang="en-US" b="true" sz="54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FASE 3: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367" y="2252461"/>
            <a:ext cx="7199533" cy="127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64"/>
              </a:lnSpc>
            </a:pPr>
            <a:r>
              <a:rPr lang="en-US" b="true" sz="5404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GENERAZIONE DEI DATI SIMULATI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778498" y="999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1579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888" r="0" b="-388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8678" y="2780650"/>
            <a:ext cx="7387472" cy="4660881"/>
          </a:xfrm>
          <a:custGeom>
            <a:avLst/>
            <a:gdLst/>
            <a:ahLst/>
            <a:cxnLst/>
            <a:rect r="r" b="b" t="t" l="l"/>
            <a:pathLst>
              <a:path h="4660881" w="7387472">
                <a:moveTo>
                  <a:pt x="0" y="0"/>
                </a:moveTo>
                <a:lnTo>
                  <a:pt x="7387472" y="0"/>
                </a:lnTo>
                <a:lnTo>
                  <a:pt x="7387472" y="4660880"/>
                </a:lnTo>
                <a:lnTo>
                  <a:pt x="0" y="4660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74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64969" y="4866127"/>
            <a:ext cx="10198724" cy="193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 script analisi_dataset.py unisce i file voti.csv e studenti.csv sui campi id_studente, calcola le medie dei voti per cittadinanza, quartile ESCS </a:t>
            </a: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area geografica, e confronta i risultati con i pattern attesi dai report ufficiali, stampando a console le statistiche di verifica per garantire la coerenza del modello simulativo.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64969" y="2116695"/>
            <a:ext cx="7825255" cy="66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4"/>
              </a:lnSpc>
            </a:pPr>
            <a:r>
              <a:rPr lang="en-US" b="true" sz="54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FASE 4: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64969" y="2933050"/>
            <a:ext cx="8097842" cy="127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64"/>
              </a:lnSpc>
            </a:pPr>
            <a:r>
              <a:rPr lang="en-US" b="true" sz="5404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ANALISI E VALIDAZIONE FINALE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6504467" y="377919"/>
            <a:ext cx="13947430" cy="2028717"/>
          </a:xfrm>
          <a:custGeom>
            <a:avLst/>
            <a:gdLst/>
            <a:ahLst/>
            <a:cxnLst/>
            <a:rect r="r" b="b" t="t" l="l"/>
            <a:pathLst>
              <a:path h="2028717" w="13947430">
                <a:moveTo>
                  <a:pt x="0" y="0"/>
                </a:moveTo>
                <a:lnTo>
                  <a:pt x="13947430" y="0"/>
                </a:lnTo>
                <a:lnTo>
                  <a:pt x="13947430" y="2028717"/>
                </a:lnTo>
                <a:lnTo>
                  <a:pt x="0" y="202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52943" y="213087"/>
            <a:ext cx="6376615" cy="1273033"/>
            <a:chOff x="0" y="0"/>
            <a:chExt cx="381973" cy="76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86363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52943" y="1662008"/>
            <a:ext cx="6376615" cy="1273033"/>
            <a:chOff x="0" y="0"/>
            <a:chExt cx="381973" cy="76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2943" y="3073386"/>
            <a:ext cx="6376615" cy="1273033"/>
            <a:chOff x="0" y="0"/>
            <a:chExt cx="381973" cy="76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52943" y="4522308"/>
            <a:ext cx="6376615" cy="1273033"/>
            <a:chOff x="0" y="0"/>
            <a:chExt cx="381973" cy="76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52943" y="5936051"/>
            <a:ext cx="6376615" cy="1273033"/>
            <a:chOff x="0" y="0"/>
            <a:chExt cx="381973" cy="762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52943" y="7384972"/>
            <a:ext cx="6376615" cy="1273033"/>
            <a:chOff x="0" y="0"/>
            <a:chExt cx="381973" cy="76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52943" y="8800880"/>
            <a:ext cx="6376615" cy="1273033"/>
            <a:chOff x="0" y="0"/>
            <a:chExt cx="381973" cy="76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352943" y="3073386"/>
            <a:ext cx="1298453" cy="1306046"/>
          </a:xfrm>
          <a:custGeom>
            <a:avLst/>
            <a:gdLst/>
            <a:ahLst/>
            <a:cxnLst/>
            <a:rect r="r" b="b" t="t" l="l"/>
            <a:pathLst>
              <a:path h="1306046" w="1298453">
                <a:moveTo>
                  <a:pt x="0" y="0"/>
                </a:moveTo>
                <a:lnTo>
                  <a:pt x="1298453" y="0"/>
                </a:lnTo>
                <a:lnTo>
                  <a:pt x="1298453" y="1306047"/>
                </a:lnTo>
                <a:lnTo>
                  <a:pt x="0" y="130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" t="0" r="-292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52943" y="213087"/>
            <a:ext cx="1250087" cy="1258421"/>
          </a:xfrm>
          <a:custGeom>
            <a:avLst/>
            <a:gdLst/>
            <a:ahLst/>
            <a:cxnLst/>
            <a:rect r="r" b="b" t="t" l="l"/>
            <a:pathLst>
              <a:path h="1258421" w="1250087">
                <a:moveTo>
                  <a:pt x="0" y="0"/>
                </a:moveTo>
                <a:lnTo>
                  <a:pt x="1250087" y="0"/>
                </a:lnTo>
                <a:lnTo>
                  <a:pt x="1250087" y="1258421"/>
                </a:lnTo>
                <a:lnTo>
                  <a:pt x="0" y="1258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3" t="0" r="-333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52943" y="1662008"/>
            <a:ext cx="1250797" cy="1273033"/>
          </a:xfrm>
          <a:custGeom>
            <a:avLst/>
            <a:gdLst/>
            <a:ahLst/>
            <a:cxnLst/>
            <a:rect r="r" b="b" t="t" l="l"/>
            <a:pathLst>
              <a:path h="1273033" w="1250797">
                <a:moveTo>
                  <a:pt x="0" y="0"/>
                </a:moveTo>
                <a:lnTo>
                  <a:pt x="1250797" y="0"/>
                </a:lnTo>
                <a:lnTo>
                  <a:pt x="1250797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8" t="0" r="-88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52943" y="4550883"/>
            <a:ext cx="1212135" cy="1244458"/>
          </a:xfrm>
          <a:custGeom>
            <a:avLst/>
            <a:gdLst/>
            <a:ahLst/>
            <a:cxnLst/>
            <a:rect r="r" b="b" t="t" l="l"/>
            <a:pathLst>
              <a:path h="1244458" w="1212135">
                <a:moveTo>
                  <a:pt x="0" y="0"/>
                </a:moveTo>
                <a:lnTo>
                  <a:pt x="1212135" y="0"/>
                </a:lnTo>
                <a:lnTo>
                  <a:pt x="1212135" y="1244458"/>
                </a:lnTo>
                <a:lnTo>
                  <a:pt x="0" y="1244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3" t="0" r="-1333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352943" y="5934627"/>
            <a:ext cx="1316129" cy="1307471"/>
          </a:xfrm>
          <a:custGeom>
            <a:avLst/>
            <a:gdLst/>
            <a:ahLst/>
            <a:cxnLst/>
            <a:rect r="r" b="b" t="t" l="l"/>
            <a:pathLst>
              <a:path h="1307471" w="1316129">
                <a:moveTo>
                  <a:pt x="0" y="0"/>
                </a:moveTo>
                <a:lnTo>
                  <a:pt x="1316129" y="0"/>
                </a:lnTo>
                <a:lnTo>
                  <a:pt x="1316129" y="1307470"/>
                </a:lnTo>
                <a:lnTo>
                  <a:pt x="0" y="1307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31" r="0" b="-33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352943" y="7384972"/>
            <a:ext cx="1239532" cy="1273033"/>
          </a:xfrm>
          <a:custGeom>
            <a:avLst/>
            <a:gdLst/>
            <a:ahLst/>
            <a:cxnLst/>
            <a:rect r="r" b="b" t="t" l="l"/>
            <a:pathLst>
              <a:path h="1273033" w="1239532">
                <a:moveTo>
                  <a:pt x="0" y="0"/>
                </a:moveTo>
                <a:lnTo>
                  <a:pt x="1239532" y="0"/>
                </a:lnTo>
                <a:lnTo>
                  <a:pt x="1239532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51" t="0" r="-1351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52943" y="8793922"/>
            <a:ext cx="1212135" cy="1245055"/>
          </a:xfrm>
          <a:custGeom>
            <a:avLst/>
            <a:gdLst/>
            <a:ahLst/>
            <a:cxnLst/>
            <a:rect r="r" b="b" t="t" l="l"/>
            <a:pathLst>
              <a:path h="1245055" w="1212135">
                <a:moveTo>
                  <a:pt x="0" y="0"/>
                </a:moveTo>
                <a:lnTo>
                  <a:pt x="1212135" y="0"/>
                </a:lnTo>
                <a:lnTo>
                  <a:pt x="1212135" y="1245055"/>
                </a:lnTo>
                <a:lnTo>
                  <a:pt x="0" y="124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57" t="0" r="-1357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875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8888" r="0" b="-38888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5433392"/>
            <a:ext cx="8434274" cy="188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questa sezione viene illustrato il modello statistico utilizzato da genera_dati_simulati.py per calcolare i voti, attraverso la combinazione di baseline, difficoltà materia, offset classe/docente, abilità e inclinazioni dello studente, tipologia di prova, fattori socio-demografici e un termine di rumore casuale.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380075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3380068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PRESENTAZIONE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36336" y="742618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Introduzione e Motivazioni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36336" y="21915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 &amp; Requisiti Utente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36336" y="3467547"/>
            <a:ext cx="4893222" cy="54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Definizione del Mini-world e Dataset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36336" y="50518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ETL in Python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36336" y="6465582"/>
            <a:ext cx="4893222" cy="2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Modello di Calcolo dei Voti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36336" y="7914503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Architettura Full-Stack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36336" y="9330411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Risultati &amp; Conclusioni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778498" y="999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1579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888" r="0" b="-388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57171" y="2507824"/>
            <a:ext cx="7106521" cy="7040963"/>
          </a:xfrm>
          <a:custGeom>
            <a:avLst/>
            <a:gdLst/>
            <a:ahLst/>
            <a:cxnLst/>
            <a:rect r="r" b="b" t="t" l="l"/>
            <a:pathLst>
              <a:path h="7040963" w="7106521">
                <a:moveTo>
                  <a:pt x="0" y="0"/>
                </a:moveTo>
                <a:lnTo>
                  <a:pt x="7106521" y="0"/>
                </a:lnTo>
                <a:lnTo>
                  <a:pt x="7106521" y="7040963"/>
                </a:lnTo>
                <a:lnTo>
                  <a:pt x="0" y="7040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9077" y="2944697"/>
            <a:ext cx="10198724" cy="622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voto viene calcolato in sette passaggi chiave:</a:t>
            </a:r>
          </a:p>
          <a:p>
            <a:pPr algn="l" marL="443171" indent="-221585" lvl="1">
              <a:lnSpc>
                <a:spcPts val="3079"/>
              </a:lnSpc>
              <a:buAutoNum type="arabicPeriod" startAt="1"/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Punto di partenza: 6.5 come media scolastica.</a:t>
            </a:r>
          </a:p>
          <a:p>
            <a:pPr algn="l" marL="443171" indent="-221585" lvl="1">
              <a:lnSpc>
                <a:spcPts val="3079"/>
              </a:lnSpc>
              <a:buAutoNum type="arabicPeriod" startAt="1"/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Fattore materia: si aggiunge o sottrae in base alla difficoltà (es. –1 per Matematica, +0.7 per Scienze Motorie).</a:t>
            </a:r>
          </a:p>
          <a:p>
            <a:pPr algn="l" marL="443171" indent="-221585" lvl="1">
              <a:lnSpc>
                <a:spcPts val="3079"/>
              </a:lnSpc>
              <a:buAutoNum type="arabicPeriod" startAt="1"/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Influenza classe/docente: un piccolo “bonus” o “malus” casuale (gaussiana σ 0.4) per riflettere lo stile d’insegnamento.</a:t>
            </a:r>
          </a:p>
          <a:p>
            <a:pPr algn="l" marL="443171" indent="-221585" lvl="1">
              <a:lnSpc>
                <a:spcPts val="3079"/>
              </a:lnSpc>
              <a:buAutoNum type="arabicPeriod" startAt="1"/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Influenza studente: abilità generale (σ 0.6) e inclinazione personale verso la materia (σ 0.3).</a:t>
            </a:r>
          </a:p>
          <a:p>
            <a:pPr algn="l" marL="443171" indent="-221585" lvl="1">
              <a:lnSpc>
                <a:spcPts val="3079"/>
              </a:lnSpc>
              <a:buAutoNum type="arabicPeriod" startAt="1"/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 di prova: piccola correzione se è uno scritto, un orale o un pratico.</a:t>
            </a:r>
          </a:p>
          <a:p>
            <a:pPr algn="l" marL="443171" indent="-221585" lvl="1">
              <a:lnSpc>
                <a:spcPts val="3079"/>
              </a:lnSpc>
              <a:buAutoNum type="arabicPeriod" startAt="1"/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Fattore socio-demografico: media di quattro impatti (area, scuola, cittadinanza, ESCS) per simulare condizioni sociali ed economiche.</a:t>
            </a:r>
          </a:p>
          <a:p>
            <a:pPr algn="l" marL="443171" indent="-221585" lvl="1">
              <a:lnSpc>
                <a:spcPts val="3079"/>
              </a:lnSpc>
              <a:buAutoNum type="arabicPeriod" startAt="1"/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Rumor</a:t>
            </a: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finale: un’ulteriore variazione casuale (σ 0.7) per rendere i voti più naturali.</a:t>
            </a:r>
          </a:p>
          <a:p>
            <a:pPr algn="l">
              <a:lnSpc>
                <a:spcPts val="3079"/>
              </a:lnSpc>
            </a:pPr>
            <a:r>
              <a:rPr lang="en-US" sz="20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Infine, il risultato viene arrotondato, mai sotto 3 (soft-floor), mai oltre 10, e gli viene assegnata una data casuale nell’anno scolastico.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33367" y="1480336"/>
            <a:ext cx="7825255" cy="66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4"/>
              </a:lnSpc>
            </a:pPr>
            <a:r>
              <a:rPr lang="en-US" b="true" sz="54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MODELLO DI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367" y="2252461"/>
            <a:ext cx="7199533" cy="66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4"/>
              </a:lnSpc>
            </a:pPr>
            <a:r>
              <a:rPr lang="en-US" b="true" sz="5404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CALCOLO DEI VOTI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6504467" y="377919"/>
            <a:ext cx="13947430" cy="2028717"/>
          </a:xfrm>
          <a:custGeom>
            <a:avLst/>
            <a:gdLst/>
            <a:ahLst/>
            <a:cxnLst/>
            <a:rect r="r" b="b" t="t" l="l"/>
            <a:pathLst>
              <a:path h="2028717" w="13947430">
                <a:moveTo>
                  <a:pt x="0" y="0"/>
                </a:moveTo>
                <a:lnTo>
                  <a:pt x="13947430" y="0"/>
                </a:lnTo>
                <a:lnTo>
                  <a:pt x="13947430" y="2028717"/>
                </a:lnTo>
                <a:lnTo>
                  <a:pt x="0" y="202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52943" y="213087"/>
            <a:ext cx="6376615" cy="1273033"/>
            <a:chOff x="0" y="0"/>
            <a:chExt cx="381973" cy="76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86363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52943" y="1662008"/>
            <a:ext cx="6376615" cy="1273033"/>
            <a:chOff x="0" y="0"/>
            <a:chExt cx="381973" cy="76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2943" y="3073386"/>
            <a:ext cx="6376615" cy="1273033"/>
            <a:chOff x="0" y="0"/>
            <a:chExt cx="381973" cy="76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52943" y="4522308"/>
            <a:ext cx="6376615" cy="1273033"/>
            <a:chOff x="0" y="0"/>
            <a:chExt cx="381973" cy="76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52943" y="5936051"/>
            <a:ext cx="6376615" cy="1273033"/>
            <a:chOff x="0" y="0"/>
            <a:chExt cx="381973" cy="762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52943" y="7384972"/>
            <a:ext cx="6376615" cy="1273033"/>
            <a:chOff x="0" y="0"/>
            <a:chExt cx="381973" cy="76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52943" y="8800880"/>
            <a:ext cx="6376615" cy="1273033"/>
            <a:chOff x="0" y="0"/>
            <a:chExt cx="381973" cy="76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352943" y="3073386"/>
            <a:ext cx="1298453" cy="1306046"/>
          </a:xfrm>
          <a:custGeom>
            <a:avLst/>
            <a:gdLst/>
            <a:ahLst/>
            <a:cxnLst/>
            <a:rect r="r" b="b" t="t" l="l"/>
            <a:pathLst>
              <a:path h="1306046" w="1298453">
                <a:moveTo>
                  <a:pt x="0" y="0"/>
                </a:moveTo>
                <a:lnTo>
                  <a:pt x="1298453" y="0"/>
                </a:lnTo>
                <a:lnTo>
                  <a:pt x="1298453" y="1306047"/>
                </a:lnTo>
                <a:lnTo>
                  <a:pt x="0" y="130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" t="0" r="-292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52943" y="213087"/>
            <a:ext cx="1250087" cy="1258421"/>
          </a:xfrm>
          <a:custGeom>
            <a:avLst/>
            <a:gdLst/>
            <a:ahLst/>
            <a:cxnLst/>
            <a:rect r="r" b="b" t="t" l="l"/>
            <a:pathLst>
              <a:path h="1258421" w="1250087">
                <a:moveTo>
                  <a:pt x="0" y="0"/>
                </a:moveTo>
                <a:lnTo>
                  <a:pt x="1250087" y="0"/>
                </a:lnTo>
                <a:lnTo>
                  <a:pt x="1250087" y="1258421"/>
                </a:lnTo>
                <a:lnTo>
                  <a:pt x="0" y="1258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3" t="0" r="-333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52943" y="1662008"/>
            <a:ext cx="1250797" cy="1273033"/>
          </a:xfrm>
          <a:custGeom>
            <a:avLst/>
            <a:gdLst/>
            <a:ahLst/>
            <a:cxnLst/>
            <a:rect r="r" b="b" t="t" l="l"/>
            <a:pathLst>
              <a:path h="1273033" w="1250797">
                <a:moveTo>
                  <a:pt x="0" y="0"/>
                </a:moveTo>
                <a:lnTo>
                  <a:pt x="1250797" y="0"/>
                </a:lnTo>
                <a:lnTo>
                  <a:pt x="1250797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8" t="0" r="-88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52943" y="4550883"/>
            <a:ext cx="1212135" cy="1244458"/>
          </a:xfrm>
          <a:custGeom>
            <a:avLst/>
            <a:gdLst/>
            <a:ahLst/>
            <a:cxnLst/>
            <a:rect r="r" b="b" t="t" l="l"/>
            <a:pathLst>
              <a:path h="1244458" w="1212135">
                <a:moveTo>
                  <a:pt x="0" y="0"/>
                </a:moveTo>
                <a:lnTo>
                  <a:pt x="1212135" y="0"/>
                </a:lnTo>
                <a:lnTo>
                  <a:pt x="1212135" y="1244458"/>
                </a:lnTo>
                <a:lnTo>
                  <a:pt x="0" y="1244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3" t="0" r="-1333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352943" y="5934627"/>
            <a:ext cx="1316129" cy="1307471"/>
          </a:xfrm>
          <a:custGeom>
            <a:avLst/>
            <a:gdLst/>
            <a:ahLst/>
            <a:cxnLst/>
            <a:rect r="r" b="b" t="t" l="l"/>
            <a:pathLst>
              <a:path h="1307471" w="1316129">
                <a:moveTo>
                  <a:pt x="0" y="0"/>
                </a:moveTo>
                <a:lnTo>
                  <a:pt x="1316129" y="0"/>
                </a:lnTo>
                <a:lnTo>
                  <a:pt x="1316129" y="1307470"/>
                </a:lnTo>
                <a:lnTo>
                  <a:pt x="0" y="1307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31" r="0" b="-33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352943" y="7384972"/>
            <a:ext cx="1239532" cy="1273033"/>
          </a:xfrm>
          <a:custGeom>
            <a:avLst/>
            <a:gdLst/>
            <a:ahLst/>
            <a:cxnLst/>
            <a:rect r="r" b="b" t="t" l="l"/>
            <a:pathLst>
              <a:path h="1273033" w="1239532">
                <a:moveTo>
                  <a:pt x="0" y="0"/>
                </a:moveTo>
                <a:lnTo>
                  <a:pt x="1239532" y="0"/>
                </a:lnTo>
                <a:lnTo>
                  <a:pt x="1239532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51" t="0" r="-1351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52943" y="8793922"/>
            <a:ext cx="1212135" cy="1245055"/>
          </a:xfrm>
          <a:custGeom>
            <a:avLst/>
            <a:gdLst/>
            <a:ahLst/>
            <a:cxnLst/>
            <a:rect r="r" b="b" t="t" l="l"/>
            <a:pathLst>
              <a:path h="1245055" w="1212135">
                <a:moveTo>
                  <a:pt x="0" y="0"/>
                </a:moveTo>
                <a:lnTo>
                  <a:pt x="1212135" y="0"/>
                </a:lnTo>
                <a:lnTo>
                  <a:pt x="1212135" y="1245055"/>
                </a:lnTo>
                <a:lnTo>
                  <a:pt x="0" y="124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57" t="0" r="-1357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875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8888" r="0" b="-38888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5433392"/>
            <a:ext cx="8434274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questa sezione descriviamo l’architettura full-stack dell’applicazione, articolata in un frontend React per l’interfaccia utente, un’API RESTful Express per la logica applicativa e un database MongoDB in replica set per la persistenza dei dati.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380075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3380068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PRESENTAZIONE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36336" y="742618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Introduzione e Motivazioni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36336" y="21915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 &amp; Requisiti Utente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36336" y="3467547"/>
            <a:ext cx="4893222" cy="54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Definizione del Mini-world e Dataset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36336" y="50518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ETL in Python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36336" y="6465582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Modello di Calcolo dei Voti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36336" y="7914503"/>
            <a:ext cx="4893222" cy="2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Architettura Full-Stack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36336" y="9330411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Risultati &amp; Conclusioni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27549" y="6281600"/>
            <a:ext cx="3944468" cy="3387216"/>
            <a:chOff x="0" y="0"/>
            <a:chExt cx="145609" cy="12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27549" y="3683762"/>
            <a:ext cx="12232903" cy="230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24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sistema è organizzato su tre livelli distinti: Single-Page Application React per la UI, API RESTful Node.js/Express per la logica applicativa e un database MongoDB in replica set per la persistenza. </a:t>
            </a:r>
          </a:p>
          <a:p>
            <a:pPr algn="ctr">
              <a:lnSpc>
                <a:spcPts val="3699"/>
              </a:lnSpc>
            </a:pPr>
            <a:r>
              <a:rPr lang="en-US" sz="24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Questa struttura garantisce chiarezza di responsabilità, scalabilità e facilità di manutenzione.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30530" y="7904449"/>
            <a:ext cx="394148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React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30530" y="8609309"/>
            <a:ext cx="3941487" cy="101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Routing protetto, stato in Context, fetch on-demand e placeholder per caricamenti.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198380" y="6281600"/>
            <a:ext cx="3944468" cy="3387216"/>
            <a:chOff x="0" y="0"/>
            <a:chExt cx="145609" cy="1250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201362" y="7761574"/>
            <a:ext cx="3941487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Node.js/Express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76238" y="8609309"/>
            <a:ext cx="3941487" cy="101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Middleware CORS/JSON/JWT e controller modulari che operano su collezioni MongoDB.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321946" y="6262550"/>
            <a:ext cx="3944468" cy="3387216"/>
            <a:chOff x="0" y="0"/>
            <a:chExt cx="145609" cy="1250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321946" y="7904449"/>
            <a:ext cx="394148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 MongoDB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21946" y="8780759"/>
            <a:ext cx="3941487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Collezioni documentali indicizzate e replica set per alta disponibilità.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74811" y="1458484"/>
            <a:ext cx="1053837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ARCHITETTURA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46421" y="2439426"/>
            <a:ext cx="12795157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FULL-STACK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240350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888" r="0" b="-3888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154442" y="6335892"/>
            <a:ext cx="1693662" cy="1419014"/>
          </a:xfrm>
          <a:custGeom>
            <a:avLst/>
            <a:gdLst/>
            <a:ahLst/>
            <a:cxnLst/>
            <a:rect r="r" b="b" t="t" l="l"/>
            <a:pathLst>
              <a:path h="1419014" w="1693662">
                <a:moveTo>
                  <a:pt x="0" y="0"/>
                </a:moveTo>
                <a:lnTo>
                  <a:pt x="1693662" y="0"/>
                </a:lnTo>
                <a:lnTo>
                  <a:pt x="1693662" y="1419015"/>
                </a:lnTo>
                <a:lnTo>
                  <a:pt x="0" y="1419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677" r="0" b="-9677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382433" y="6409234"/>
            <a:ext cx="1523134" cy="1276139"/>
          </a:xfrm>
          <a:custGeom>
            <a:avLst/>
            <a:gdLst/>
            <a:ahLst/>
            <a:cxnLst/>
            <a:rect r="r" b="b" t="t" l="l"/>
            <a:pathLst>
              <a:path h="1276139" w="1523134">
                <a:moveTo>
                  <a:pt x="0" y="0"/>
                </a:moveTo>
                <a:lnTo>
                  <a:pt x="1523134" y="0"/>
                </a:lnTo>
                <a:lnTo>
                  <a:pt x="1523134" y="1276140"/>
                </a:lnTo>
                <a:lnTo>
                  <a:pt x="0" y="1276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677" r="0" b="-9677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552549" y="6409234"/>
            <a:ext cx="1606125" cy="1345672"/>
          </a:xfrm>
          <a:custGeom>
            <a:avLst/>
            <a:gdLst/>
            <a:ahLst/>
            <a:cxnLst/>
            <a:rect r="r" b="b" t="t" l="l"/>
            <a:pathLst>
              <a:path h="1345672" w="1606125">
                <a:moveTo>
                  <a:pt x="0" y="0"/>
                </a:moveTo>
                <a:lnTo>
                  <a:pt x="1606124" y="0"/>
                </a:lnTo>
                <a:lnTo>
                  <a:pt x="1606124" y="1345673"/>
                </a:lnTo>
                <a:lnTo>
                  <a:pt x="0" y="1345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677" r="0" b="-9677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6504467" y="377919"/>
            <a:ext cx="13947430" cy="2028717"/>
          </a:xfrm>
          <a:custGeom>
            <a:avLst/>
            <a:gdLst/>
            <a:ahLst/>
            <a:cxnLst/>
            <a:rect r="r" b="b" t="t" l="l"/>
            <a:pathLst>
              <a:path h="2028717" w="13947430">
                <a:moveTo>
                  <a:pt x="0" y="0"/>
                </a:moveTo>
                <a:lnTo>
                  <a:pt x="13947430" y="0"/>
                </a:lnTo>
                <a:lnTo>
                  <a:pt x="13947430" y="2028717"/>
                </a:lnTo>
                <a:lnTo>
                  <a:pt x="0" y="202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52943" y="213087"/>
            <a:ext cx="6376615" cy="1273033"/>
            <a:chOff x="0" y="0"/>
            <a:chExt cx="381973" cy="76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86363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52943" y="1662008"/>
            <a:ext cx="6376615" cy="1273033"/>
            <a:chOff x="0" y="0"/>
            <a:chExt cx="381973" cy="76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2943" y="3073386"/>
            <a:ext cx="6376615" cy="1273033"/>
            <a:chOff x="0" y="0"/>
            <a:chExt cx="381973" cy="76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52943" y="4522308"/>
            <a:ext cx="6376615" cy="1273033"/>
            <a:chOff x="0" y="0"/>
            <a:chExt cx="381973" cy="76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52943" y="5936051"/>
            <a:ext cx="6376615" cy="1273033"/>
            <a:chOff x="0" y="0"/>
            <a:chExt cx="381973" cy="762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52943" y="7384972"/>
            <a:ext cx="6376615" cy="1273033"/>
            <a:chOff x="0" y="0"/>
            <a:chExt cx="381973" cy="76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52943" y="8800880"/>
            <a:ext cx="6376615" cy="1273033"/>
            <a:chOff x="0" y="0"/>
            <a:chExt cx="381973" cy="76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352943" y="3073386"/>
            <a:ext cx="1298453" cy="1306046"/>
          </a:xfrm>
          <a:custGeom>
            <a:avLst/>
            <a:gdLst/>
            <a:ahLst/>
            <a:cxnLst/>
            <a:rect r="r" b="b" t="t" l="l"/>
            <a:pathLst>
              <a:path h="1306046" w="1298453">
                <a:moveTo>
                  <a:pt x="0" y="0"/>
                </a:moveTo>
                <a:lnTo>
                  <a:pt x="1298453" y="0"/>
                </a:lnTo>
                <a:lnTo>
                  <a:pt x="1298453" y="1306047"/>
                </a:lnTo>
                <a:lnTo>
                  <a:pt x="0" y="130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" t="0" r="-292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52943" y="213087"/>
            <a:ext cx="1250087" cy="1258421"/>
          </a:xfrm>
          <a:custGeom>
            <a:avLst/>
            <a:gdLst/>
            <a:ahLst/>
            <a:cxnLst/>
            <a:rect r="r" b="b" t="t" l="l"/>
            <a:pathLst>
              <a:path h="1258421" w="1250087">
                <a:moveTo>
                  <a:pt x="0" y="0"/>
                </a:moveTo>
                <a:lnTo>
                  <a:pt x="1250087" y="0"/>
                </a:lnTo>
                <a:lnTo>
                  <a:pt x="1250087" y="1258421"/>
                </a:lnTo>
                <a:lnTo>
                  <a:pt x="0" y="1258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3" t="0" r="-333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52943" y="1662008"/>
            <a:ext cx="1250797" cy="1273033"/>
          </a:xfrm>
          <a:custGeom>
            <a:avLst/>
            <a:gdLst/>
            <a:ahLst/>
            <a:cxnLst/>
            <a:rect r="r" b="b" t="t" l="l"/>
            <a:pathLst>
              <a:path h="1273033" w="1250797">
                <a:moveTo>
                  <a:pt x="0" y="0"/>
                </a:moveTo>
                <a:lnTo>
                  <a:pt x="1250797" y="0"/>
                </a:lnTo>
                <a:lnTo>
                  <a:pt x="1250797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8" t="0" r="-88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52943" y="4550883"/>
            <a:ext cx="1212135" cy="1244458"/>
          </a:xfrm>
          <a:custGeom>
            <a:avLst/>
            <a:gdLst/>
            <a:ahLst/>
            <a:cxnLst/>
            <a:rect r="r" b="b" t="t" l="l"/>
            <a:pathLst>
              <a:path h="1244458" w="1212135">
                <a:moveTo>
                  <a:pt x="0" y="0"/>
                </a:moveTo>
                <a:lnTo>
                  <a:pt x="1212135" y="0"/>
                </a:lnTo>
                <a:lnTo>
                  <a:pt x="1212135" y="1244458"/>
                </a:lnTo>
                <a:lnTo>
                  <a:pt x="0" y="1244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3" t="0" r="-1333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352943" y="5934627"/>
            <a:ext cx="1316129" cy="1307471"/>
          </a:xfrm>
          <a:custGeom>
            <a:avLst/>
            <a:gdLst/>
            <a:ahLst/>
            <a:cxnLst/>
            <a:rect r="r" b="b" t="t" l="l"/>
            <a:pathLst>
              <a:path h="1307471" w="1316129">
                <a:moveTo>
                  <a:pt x="0" y="0"/>
                </a:moveTo>
                <a:lnTo>
                  <a:pt x="1316129" y="0"/>
                </a:lnTo>
                <a:lnTo>
                  <a:pt x="1316129" y="1307470"/>
                </a:lnTo>
                <a:lnTo>
                  <a:pt x="0" y="1307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31" r="0" b="-33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352943" y="7384972"/>
            <a:ext cx="1239532" cy="1273033"/>
          </a:xfrm>
          <a:custGeom>
            <a:avLst/>
            <a:gdLst/>
            <a:ahLst/>
            <a:cxnLst/>
            <a:rect r="r" b="b" t="t" l="l"/>
            <a:pathLst>
              <a:path h="1273033" w="1239532">
                <a:moveTo>
                  <a:pt x="0" y="0"/>
                </a:moveTo>
                <a:lnTo>
                  <a:pt x="1239532" y="0"/>
                </a:lnTo>
                <a:lnTo>
                  <a:pt x="1239532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51" t="0" r="-1351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52943" y="8793922"/>
            <a:ext cx="1212135" cy="1245055"/>
          </a:xfrm>
          <a:custGeom>
            <a:avLst/>
            <a:gdLst/>
            <a:ahLst/>
            <a:cxnLst/>
            <a:rect r="r" b="b" t="t" l="l"/>
            <a:pathLst>
              <a:path h="1245055" w="1212135">
                <a:moveTo>
                  <a:pt x="0" y="0"/>
                </a:moveTo>
                <a:lnTo>
                  <a:pt x="1212135" y="0"/>
                </a:lnTo>
                <a:lnTo>
                  <a:pt x="1212135" y="1245055"/>
                </a:lnTo>
                <a:lnTo>
                  <a:pt x="0" y="124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57" t="0" r="-1357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875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8888" r="0" b="-38888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5433392"/>
            <a:ext cx="8434274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Una panoramica organizzata di NoSchoolQL: una piattaforma per la creazione e l’amministrazione di dataset scolastici sintetici, ottimizzata per database NoSQL.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380075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3380068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PRESENTAZIONE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36336" y="742618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Introduzione e Motivazioni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36336" y="21915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 &amp; Requisiti Utente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36336" y="3467547"/>
            <a:ext cx="4893222" cy="54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Definizione del Mini-world e Dataset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36336" y="50518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ETL in Python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36336" y="6465582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Modello di Calcolo dei Voti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36336" y="7914503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Architettura Full-Stack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36336" y="9330411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Risultati &amp; Conclusioni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76875"/>
            <a:ext cx="3944468" cy="3387216"/>
            <a:chOff x="0" y="0"/>
            <a:chExt cx="145609" cy="12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84048" y="6576875"/>
            <a:ext cx="1428555" cy="1604685"/>
          </a:xfrm>
          <a:custGeom>
            <a:avLst/>
            <a:gdLst/>
            <a:ahLst/>
            <a:cxnLst/>
            <a:rect r="r" b="b" t="t" l="l"/>
            <a:pathLst>
              <a:path h="1604685" w="1428555">
                <a:moveTo>
                  <a:pt x="0" y="0"/>
                </a:moveTo>
                <a:lnTo>
                  <a:pt x="1428555" y="0"/>
                </a:lnTo>
                <a:lnTo>
                  <a:pt x="1428555" y="1604685"/>
                </a:lnTo>
                <a:lnTo>
                  <a:pt x="0" y="1604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875" r="-1127" b="-1941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8325" y="2085505"/>
            <a:ext cx="12285387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0"/>
              </a:lnSpc>
            </a:pPr>
            <a:r>
              <a:rPr lang="en-US" b="true" sz="67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DETTAGLI BACKEND &amp; API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31275" y="3864775"/>
            <a:ext cx="12155418" cy="192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25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server Express funge da cuore applicativo, ricevendo richieste HTTP, applicando logica di autorizzazione e validazione, e delegando le operazioni sui dati a controller specializzati che interagiscono direttamente con MongoDB.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681" y="8248235"/>
            <a:ext cx="3941487" cy="2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Middleware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681" y="8603922"/>
            <a:ext cx="394148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CORS per origini cross-site, parsing JSON e validazione JWT prima di ogni chiamata ai router dedicati.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99532" y="6576875"/>
            <a:ext cx="3944468" cy="3387216"/>
            <a:chOff x="0" y="0"/>
            <a:chExt cx="145609" cy="1250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199532" y="8127022"/>
            <a:ext cx="3941487" cy="2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Router Modulari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99532" y="8603922"/>
            <a:ext cx="394148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dedicati per /api/statistiche, /api/registro e /api/home che smistano le richieste ai controller appropriati.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72600" y="6576875"/>
            <a:ext cx="3944468" cy="3387216"/>
            <a:chOff x="0" y="0"/>
            <a:chExt cx="145609" cy="1250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372600" y="8127022"/>
            <a:ext cx="3941487" cy="2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Controller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72600" y="8549641"/>
            <a:ext cx="394148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Ogni controller incapsula la logica di una sezione dell’applicativo, orchestrando operazioni CRUD e gestione degli errori.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543432" y="6576875"/>
            <a:ext cx="3944468" cy="3387216"/>
            <a:chOff x="0" y="0"/>
            <a:chExt cx="145609" cy="12503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543432" y="8127022"/>
            <a:ext cx="3941487" cy="2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Connessione al Database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43432" y="8631556"/>
            <a:ext cx="3941487" cy="120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Modulo db/connection.js crea un’istanza unica del client MongoDB, condivisa da tutti i controller per eseguire query documentali efficienti.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240350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888" r="0" b="-38888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300551" y="6764339"/>
            <a:ext cx="1744667" cy="1461748"/>
          </a:xfrm>
          <a:custGeom>
            <a:avLst/>
            <a:gdLst/>
            <a:ahLst/>
            <a:cxnLst/>
            <a:rect r="r" b="b" t="t" l="l"/>
            <a:pathLst>
              <a:path h="1461748" w="1744667">
                <a:moveTo>
                  <a:pt x="0" y="0"/>
                </a:moveTo>
                <a:lnTo>
                  <a:pt x="1744666" y="0"/>
                </a:lnTo>
                <a:lnTo>
                  <a:pt x="1744666" y="1461748"/>
                </a:lnTo>
                <a:lnTo>
                  <a:pt x="0" y="1461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677" r="0" b="-9677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814594" y="6805475"/>
            <a:ext cx="1378374" cy="1221344"/>
          </a:xfrm>
          <a:custGeom>
            <a:avLst/>
            <a:gdLst/>
            <a:ahLst/>
            <a:cxnLst/>
            <a:rect r="r" b="b" t="t" l="l"/>
            <a:pathLst>
              <a:path h="1221344" w="1378374">
                <a:moveTo>
                  <a:pt x="0" y="0"/>
                </a:moveTo>
                <a:lnTo>
                  <a:pt x="1378375" y="0"/>
                </a:lnTo>
                <a:lnTo>
                  <a:pt x="1378375" y="1221344"/>
                </a:lnTo>
                <a:lnTo>
                  <a:pt x="0" y="1221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115" t="-33521" r="-19035" b="-28034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962345" y="6848073"/>
            <a:ext cx="1446907" cy="1212273"/>
          </a:xfrm>
          <a:custGeom>
            <a:avLst/>
            <a:gdLst/>
            <a:ahLst/>
            <a:cxnLst/>
            <a:rect r="r" b="b" t="t" l="l"/>
            <a:pathLst>
              <a:path h="1212273" w="1446907">
                <a:moveTo>
                  <a:pt x="0" y="0"/>
                </a:moveTo>
                <a:lnTo>
                  <a:pt x="1446907" y="0"/>
                </a:lnTo>
                <a:lnTo>
                  <a:pt x="1446907" y="1212274"/>
                </a:lnTo>
                <a:lnTo>
                  <a:pt x="0" y="12122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677" r="0" b="-9677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76875"/>
            <a:ext cx="3944468" cy="3387216"/>
            <a:chOff x="0" y="0"/>
            <a:chExt cx="145609" cy="12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0240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677" r="0" b="-96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02425" y="2171230"/>
            <a:ext cx="12285387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0"/>
              </a:lnSpc>
            </a:pPr>
            <a:r>
              <a:rPr lang="en-US" b="true" sz="67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DETTAGLI FRONTEND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31275" y="4150525"/>
            <a:ext cx="12155418" cy="143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25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client React è strutturato per isolare chiaramente la logica applicativa dallo stile e dal rendering, garantendo una navigazione protetta, gestione centralizzata dello stato e componenti UI riutilizzabili.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681" y="8127022"/>
            <a:ext cx="3941487" cy="2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AppContext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681" y="8613447"/>
            <a:ext cx="3941487" cy="120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Fornisce il contesto globale per autenticazione, memorizzando e distribuendo il token JWT e le informazioni dell’utente a tutta l’app.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99532" y="6576875"/>
            <a:ext cx="3944468" cy="3387216"/>
            <a:chOff x="0" y="0"/>
            <a:chExt cx="145609" cy="1250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199532" y="8127022"/>
            <a:ext cx="3941487" cy="2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ProtectedRoute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2513" y="8453428"/>
            <a:ext cx="3941487" cy="151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Wrapper che blocca l’accesso alle route sensibili (Registro) se non è presente un token valido, reindirizzando automaticamente al login.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72600" y="6576875"/>
            <a:ext cx="3944468" cy="3387216"/>
            <a:chOff x="0" y="0"/>
            <a:chExt cx="145609" cy="1250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372600" y="8127022"/>
            <a:ext cx="3941487" cy="2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Pagine Principali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72600" y="8453428"/>
            <a:ext cx="3941487" cy="151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Componenti “Page” di alto livello:</a:t>
            </a:r>
          </a:p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Home (panoramica generale)</a:t>
            </a:r>
          </a:p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Registro (dashboard studente/docente)</a:t>
            </a:r>
          </a:p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Statistiche (con grafici e filtri)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543432" y="6576875"/>
            <a:ext cx="3944468" cy="3387216"/>
            <a:chOff x="0" y="0"/>
            <a:chExt cx="145609" cy="12503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543432" y="8127022"/>
            <a:ext cx="3941487" cy="51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Componenti UI Riutilizzabili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43432" y="8758228"/>
            <a:ext cx="3941487" cy="120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Elementi di base (Card, Button, Spinner, Accordion) isolati in file separati per garantire coesione e consistenza stilistica.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240350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888" r="0" b="-38888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57025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677" r="0" b="-9677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74630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677" r="0" b="-9677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040302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677" r="0" b="-9677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38290" y="0"/>
            <a:ext cx="9049710" cy="10287000"/>
            <a:chOff x="0" y="0"/>
            <a:chExt cx="1402037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2037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02037">
                  <a:moveTo>
                    <a:pt x="0" y="0"/>
                  </a:moveTo>
                  <a:lnTo>
                    <a:pt x="1402037" y="0"/>
                  </a:lnTo>
                  <a:lnTo>
                    <a:pt x="140203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63672" t="0" r="-6367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1778498" y="999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1579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888" r="0" b="-388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3367" y="3570536"/>
            <a:ext cx="8410633" cy="4987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0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database MongoDB ospita quattro collezioni documentali corrispondenti alle entità chiave:</a:t>
            </a:r>
          </a:p>
          <a:p>
            <a:pPr algn="l" marL="437156" indent="-218578" lvl="1">
              <a:lnSpc>
                <a:spcPts val="3037"/>
              </a:lnSpc>
              <a:buFont typeface="Arial"/>
              <a:buChar char="•"/>
            </a:pPr>
            <a:r>
              <a:rPr lang="en-US" sz="20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classi: metadati di ogni classe e aggregati demografici;</a:t>
            </a:r>
          </a:p>
          <a:p>
            <a:pPr algn="l" marL="437156" indent="-218578" lvl="1">
              <a:lnSpc>
                <a:spcPts val="3037"/>
              </a:lnSpc>
              <a:buFont typeface="Arial"/>
              <a:buChar char="•"/>
            </a:pPr>
            <a:r>
              <a:rPr lang="en-US" sz="20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studenti: profili individuali con riferimento alla classe e attributi ESCS;</a:t>
            </a:r>
          </a:p>
          <a:p>
            <a:pPr algn="l" marL="437156" indent="-218578" lvl="1">
              <a:lnSpc>
                <a:spcPts val="3037"/>
              </a:lnSpc>
              <a:buFont typeface="Arial"/>
              <a:buChar char="•"/>
            </a:pPr>
            <a:r>
              <a:rPr lang="en-US" sz="20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docenti + assegnazioni: anagrafica insegnanti e relazioni classe-materia;</a:t>
            </a:r>
          </a:p>
          <a:p>
            <a:pPr algn="l" marL="437156" indent="-218578" lvl="1">
              <a:lnSpc>
                <a:spcPts val="3037"/>
              </a:lnSpc>
              <a:buFont typeface="Arial"/>
              <a:buChar char="•"/>
            </a:pPr>
            <a:r>
              <a:rPr lang="en-US" sz="20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voti: record di valutazi</a:t>
            </a:r>
            <a:r>
              <a:rPr lang="en-US" sz="20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lang="en-US" sz="20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con riferimenti a studente, docente, tipologia e data.</a:t>
            </a:r>
          </a:p>
          <a:p>
            <a:pPr algn="l">
              <a:lnSpc>
                <a:spcPts val="3037"/>
              </a:lnSpc>
            </a:pPr>
            <a:r>
              <a:rPr lang="en-US" sz="20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Ogni collezione è indicizzata sulle chiavi primarie (id_classe, id_studente, ecc.) per ga</a:t>
            </a:r>
            <a:r>
              <a:rPr lang="en-US" sz="20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</a:t>
            </a:r>
            <a:r>
              <a:rPr lang="en-US" sz="20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ntire letture e aggregazioni rapide senza schema rigido.</a:t>
            </a:r>
          </a:p>
          <a:p>
            <a:pPr algn="l">
              <a:lnSpc>
                <a:spcPts val="303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33367" y="1987445"/>
            <a:ext cx="7825255" cy="66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4"/>
              </a:lnSpc>
            </a:pPr>
            <a:r>
              <a:rPr lang="en-US" b="true" sz="54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MODELLO DATI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3367" y="2759570"/>
            <a:ext cx="7199533" cy="66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4"/>
              </a:lnSpc>
            </a:pPr>
            <a:r>
              <a:rPr lang="en-US" b="true" sz="5404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MONGODB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6504467" y="377919"/>
            <a:ext cx="13947430" cy="2028717"/>
          </a:xfrm>
          <a:custGeom>
            <a:avLst/>
            <a:gdLst/>
            <a:ahLst/>
            <a:cxnLst/>
            <a:rect r="r" b="b" t="t" l="l"/>
            <a:pathLst>
              <a:path h="2028717" w="13947430">
                <a:moveTo>
                  <a:pt x="0" y="0"/>
                </a:moveTo>
                <a:lnTo>
                  <a:pt x="13947430" y="0"/>
                </a:lnTo>
                <a:lnTo>
                  <a:pt x="13947430" y="2028717"/>
                </a:lnTo>
                <a:lnTo>
                  <a:pt x="0" y="202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52943" y="213087"/>
            <a:ext cx="6376615" cy="1273033"/>
            <a:chOff x="0" y="0"/>
            <a:chExt cx="381973" cy="76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86363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52943" y="1662008"/>
            <a:ext cx="6376615" cy="1273033"/>
            <a:chOff x="0" y="0"/>
            <a:chExt cx="381973" cy="76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2943" y="3073386"/>
            <a:ext cx="6376615" cy="1273033"/>
            <a:chOff x="0" y="0"/>
            <a:chExt cx="381973" cy="76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52943" y="4522308"/>
            <a:ext cx="6376615" cy="1273033"/>
            <a:chOff x="0" y="0"/>
            <a:chExt cx="381973" cy="76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52943" y="5936051"/>
            <a:ext cx="6376615" cy="1273033"/>
            <a:chOff x="0" y="0"/>
            <a:chExt cx="381973" cy="762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52943" y="7384972"/>
            <a:ext cx="6376615" cy="1273033"/>
            <a:chOff x="0" y="0"/>
            <a:chExt cx="381973" cy="76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52943" y="8800880"/>
            <a:ext cx="6376615" cy="1273033"/>
            <a:chOff x="0" y="0"/>
            <a:chExt cx="381973" cy="76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352943" y="3073386"/>
            <a:ext cx="1298453" cy="1306046"/>
          </a:xfrm>
          <a:custGeom>
            <a:avLst/>
            <a:gdLst/>
            <a:ahLst/>
            <a:cxnLst/>
            <a:rect r="r" b="b" t="t" l="l"/>
            <a:pathLst>
              <a:path h="1306046" w="1298453">
                <a:moveTo>
                  <a:pt x="0" y="0"/>
                </a:moveTo>
                <a:lnTo>
                  <a:pt x="1298453" y="0"/>
                </a:lnTo>
                <a:lnTo>
                  <a:pt x="1298453" y="1306047"/>
                </a:lnTo>
                <a:lnTo>
                  <a:pt x="0" y="130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" t="0" r="-292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52943" y="213087"/>
            <a:ext cx="1250087" cy="1258421"/>
          </a:xfrm>
          <a:custGeom>
            <a:avLst/>
            <a:gdLst/>
            <a:ahLst/>
            <a:cxnLst/>
            <a:rect r="r" b="b" t="t" l="l"/>
            <a:pathLst>
              <a:path h="1258421" w="1250087">
                <a:moveTo>
                  <a:pt x="0" y="0"/>
                </a:moveTo>
                <a:lnTo>
                  <a:pt x="1250087" y="0"/>
                </a:lnTo>
                <a:lnTo>
                  <a:pt x="1250087" y="1258421"/>
                </a:lnTo>
                <a:lnTo>
                  <a:pt x="0" y="1258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3" t="0" r="-333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52943" y="1662008"/>
            <a:ext cx="1250797" cy="1273033"/>
          </a:xfrm>
          <a:custGeom>
            <a:avLst/>
            <a:gdLst/>
            <a:ahLst/>
            <a:cxnLst/>
            <a:rect r="r" b="b" t="t" l="l"/>
            <a:pathLst>
              <a:path h="1273033" w="1250797">
                <a:moveTo>
                  <a:pt x="0" y="0"/>
                </a:moveTo>
                <a:lnTo>
                  <a:pt x="1250797" y="0"/>
                </a:lnTo>
                <a:lnTo>
                  <a:pt x="1250797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8" t="0" r="-88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52943" y="4550883"/>
            <a:ext cx="1212135" cy="1244458"/>
          </a:xfrm>
          <a:custGeom>
            <a:avLst/>
            <a:gdLst/>
            <a:ahLst/>
            <a:cxnLst/>
            <a:rect r="r" b="b" t="t" l="l"/>
            <a:pathLst>
              <a:path h="1244458" w="1212135">
                <a:moveTo>
                  <a:pt x="0" y="0"/>
                </a:moveTo>
                <a:lnTo>
                  <a:pt x="1212135" y="0"/>
                </a:lnTo>
                <a:lnTo>
                  <a:pt x="1212135" y="1244458"/>
                </a:lnTo>
                <a:lnTo>
                  <a:pt x="0" y="1244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3" t="0" r="-1333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352943" y="5934627"/>
            <a:ext cx="1316129" cy="1307471"/>
          </a:xfrm>
          <a:custGeom>
            <a:avLst/>
            <a:gdLst/>
            <a:ahLst/>
            <a:cxnLst/>
            <a:rect r="r" b="b" t="t" l="l"/>
            <a:pathLst>
              <a:path h="1307471" w="1316129">
                <a:moveTo>
                  <a:pt x="0" y="0"/>
                </a:moveTo>
                <a:lnTo>
                  <a:pt x="1316129" y="0"/>
                </a:lnTo>
                <a:lnTo>
                  <a:pt x="1316129" y="1307470"/>
                </a:lnTo>
                <a:lnTo>
                  <a:pt x="0" y="1307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31" r="0" b="-33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352943" y="7384972"/>
            <a:ext cx="1239532" cy="1273033"/>
          </a:xfrm>
          <a:custGeom>
            <a:avLst/>
            <a:gdLst/>
            <a:ahLst/>
            <a:cxnLst/>
            <a:rect r="r" b="b" t="t" l="l"/>
            <a:pathLst>
              <a:path h="1273033" w="1239532">
                <a:moveTo>
                  <a:pt x="0" y="0"/>
                </a:moveTo>
                <a:lnTo>
                  <a:pt x="1239532" y="0"/>
                </a:lnTo>
                <a:lnTo>
                  <a:pt x="1239532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51" t="0" r="-1351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52943" y="8793922"/>
            <a:ext cx="1212135" cy="1245055"/>
          </a:xfrm>
          <a:custGeom>
            <a:avLst/>
            <a:gdLst/>
            <a:ahLst/>
            <a:cxnLst/>
            <a:rect r="r" b="b" t="t" l="l"/>
            <a:pathLst>
              <a:path h="1245055" w="1212135">
                <a:moveTo>
                  <a:pt x="0" y="0"/>
                </a:moveTo>
                <a:lnTo>
                  <a:pt x="1212135" y="0"/>
                </a:lnTo>
                <a:lnTo>
                  <a:pt x="1212135" y="1245055"/>
                </a:lnTo>
                <a:lnTo>
                  <a:pt x="0" y="124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57" t="0" r="-1357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875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8888" r="0" b="-38888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5433392"/>
            <a:ext cx="8434274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questa sezione riepiloghiamo i principali risultati ottenuti e traiamo le conclusioni sull’efficacia del progetto, evidenziando punti di forza, limiti attuali e possibili sviluppi futuri.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380075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3380068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PRESENTAZIONE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36336" y="742618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Introduzione e Motivazioni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36336" y="21915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 &amp; Requisiti Utente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36336" y="3467547"/>
            <a:ext cx="4893222" cy="54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Definizione del Mini-world e Dataset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36336" y="50518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ETL in Python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36336" y="6465582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Modello di Calcolo dei Voti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36336" y="7914503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Architettura Full-Stack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36336" y="9330411"/>
            <a:ext cx="4893222" cy="2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Risultati &amp; Conclusioni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778498" y="999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0212" y="2646052"/>
            <a:ext cx="7199533" cy="66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4"/>
              </a:lnSpc>
            </a:pPr>
            <a:r>
              <a:rPr lang="en-US" b="true" sz="5404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RISULTATI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263074" y="1607384"/>
            <a:ext cx="4857627" cy="3800082"/>
          </a:xfrm>
          <a:custGeom>
            <a:avLst/>
            <a:gdLst/>
            <a:ahLst/>
            <a:cxnLst/>
            <a:rect r="r" b="b" t="t" l="l"/>
            <a:pathLst>
              <a:path h="3800082" w="4857627">
                <a:moveTo>
                  <a:pt x="0" y="0"/>
                </a:moveTo>
                <a:lnTo>
                  <a:pt x="4857627" y="0"/>
                </a:lnTo>
                <a:lnTo>
                  <a:pt x="4857627" y="3800082"/>
                </a:lnTo>
                <a:lnTo>
                  <a:pt x="0" y="3800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54" t="0" r="-1842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888" r="0" b="-3888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63074" y="5651229"/>
            <a:ext cx="5374364" cy="4450776"/>
          </a:xfrm>
          <a:custGeom>
            <a:avLst/>
            <a:gdLst/>
            <a:ahLst/>
            <a:cxnLst/>
            <a:rect r="r" b="b" t="t" l="l"/>
            <a:pathLst>
              <a:path h="4450776" w="5374364">
                <a:moveTo>
                  <a:pt x="0" y="0"/>
                </a:moveTo>
                <a:lnTo>
                  <a:pt x="5374365" y="0"/>
                </a:lnTo>
                <a:lnTo>
                  <a:pt x="5374365" y="4450776"/>
                </a:lnTo>
                <a:lnTo>
                  <a:pt x="0" y="4450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720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96807" y="5651229"/>
            <a:ext cx="5366886" cy="4450776"/>
          </a:xfrm>
          <a:custGeom>
            <a:avLst/>
            <a:gdLst/>
            <a:ahLst/>
            <a:cxnLst/>
            <a:rect r="r" b="b" t="t" l="l"/>
            <a:pathLst>
              <a:path h="4450776" w="5366886">
                <a:moveTo>
                  <a:pt x="0" y="0"/>
                </a:moveTo>
                <a:lnTo>
                  <a:pt x="5366885" y="0"/>
                </a:lnTo>
                <a:lnTo>
                  <a:pt x="5366885" y="4450776"/>
                </a:lnTo>
                <a:lnTo>
                  <a:pt x="0" y="4450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626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37638" y="1607384"/>
            <a:ext cx="5926054" cy="3800082"/>
          </a:xfrm>
          <a:custGeom>
            <a:avLst/>
            <a:gdLst/>
            <a:ahLst/>
            <a:cxnLst/>
            <a:rect r="r" b="b" t="t" l="l"/>
            <a:pathLst>
              <a:path h="3800082" w="5926054">
                <a:moveTo>
                  <a:pt x="0" y="0"/>
                </a:moveTo>
                <a:lnTo>
                  <a:pt x="5926054" y="0"/>
                </a:lnTo>
                <a:lnTo>
                  <a:pt x="5926054" y="3800082"/>
                </a:lnTo>
                <a:lnTo>
                  <a:pt x="0" y="3800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" t="0" r="-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0212" y="3721398"/>
            <a:ext cx="6468602" cy="4444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18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 termine dello sviluppo, NoSchoolQL dimostra di possedere una pipeline ETL robusta, grazie alla suddivisione in script indipendenti e all’uso di un seed fisso per la riproducibilità, e di un’architettura full-stack modulare, con un backend Express completamente stateless e un frontend React/Vite fluido e protetto. </a:t>
            </a:r>
          </a:p>
          <a:p>
            <a:pPr algn="l">
              <a:lnSpc>
                <a:spcPts val="2766"/>
              </a:lnSpc>
            </a:pPr>
          </a:p>
          <a:p>
            <a:pPr algn="l">
              <a:lnSpc>
                <a:spcPts val="2766"/>
              </a:lnSpc>
            </a:pPr>
            <a:r>
              <a:rPr lang="en-US" sz="18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modello dati NoSQL si è rivelato efficiente, supportando query rapide su classi, studenti, docenti e voti senza schema fisso, mentre i pesi socio-demografici e le difficoltà delle materie hanno mantenuto un perfetto allineamento con le evidenze ufficiali.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7708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141245" y="5362579"/>
            <a:ext cx="8537304" cy="4118106"/>
            <a:chOff x="0" y="0"/>
            <a:chExt cx="315237" cy="1520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5237" cy="152059"/>
            </a:xfrm>
            <a:custGeom>
              <a:avLst/>
              <a:gdLst/>
              <a:ahLst/>
              <a:cxnLst/>
              <a:rect r="r" b="b" t="t" l="l"/>
              <a:pathLst>
                <a:path h="152059" w="315237">
                  <a:moveTo>
                    <a:pt x="0" y="0"/>
                  </a:moveTo>
                  <a:lnTo>
                    <a:pt x="315237" y="0"/>
                  </a:lnTo>
                  <a:lnTo>
                    <a:pt x="315237" y="152059"/>
                  </a:lnTo>
                  <a:lnTo>
                    <a:pt x="0" y="152059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15237" cy="190159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799121">
            <a:off x="9510694" y="-46587"/>
            <a:ext cx="8776185" cy="8776185"/>
          </a:xfrm>
          <a:custGeom>
            <a:avLst/>
            <a:gdLst/>
            <a:ahLst/>
            <a:cxnLst/>
            <a:rect r="r" b="b" t="t" l="l"/>
            <a:pathLst>
              <a:path h="8776185" w="8776185">
                <a:moveTo>
                  <a:pt x="0" y="0"/>
                </a:moveTo>
                <a:lnTo>
                  <a:pt x="8776185" y="0"/>
                </a:lnTo>
                <a:lnTo>
                  <a:pt x="8776185" y="8776186"/>
                </a:lnTo>
                <a:lnTo>
                  <a:pt x="0" y="8776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1670" y="5573805"/>
            <a:ext cx="644542" cy="709135"/>
          </a:xfrm>
          <a:custGeom>
            <a:avLst/>
            <a:gdLst/>
            <a:ahLst/>
            <a:cxnLst/>
            <a:rect r="r" b="b" t="t" l="l"/>
            <a:pathLst>
              <a:path h="709135" w="644542">
                <a:moveTo>
                  <a:pt x="0" y="0"/>
                </a:moveTo>
                <a:lnTo>
                  <a:pt x="644542" y="0"/>
                </a:lnTo>
                <a:lnTo>
                  <a:pt x="644542" y="709134"/>
                </a:lnTo>
                <a:lnTo>
                  <a:pt x="0" y="709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425" t="-14716" r="-56684" b="-798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40350" y="9141386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8888" r="0" b="-388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5164" y="7669749"/>
            <a:ext cx="1037554" cy="709135"/>
          </a:xfrm>
          <a:custGeom>
            <a:avLst/>
            <a:gdLst/>
            <a:ahLst/>
            <a:cxnLst/>
            <a:rect r="r" b="b" t="t" l="l"/>
            <a:pathLst>
              <a:path h="709135" w="1037554">
                <a:moveTo>
                  <a:pt x="0" y="0"/>
                </a:moveTo>
                <a:lnTo>
                  <a:pt x="1037554" y="0"/>
                </a:lnTo>
                <a:lnTo>
                  <a:pt x="1037554" y="709135"/>
                </a:lnTo>
                <a:lnTo>
                  <a:pt x="0" y="7091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806" t="-56352" r="-23806" b="-5962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2508" y="6606573"/>
            <a:ext cx="882867" cy="739542"/>
          </a:xfrm>
          <a:custGeom>
            <a:avLst/>
            <a:gdLst/>
            <a:ahLst/>
            <a:cxnLst/>
            <a:rect r="r" b="b" t="t" l="l"/>
            <a:pathLst>
              <a:path h="739542" w="882867">
                <a:moveTo>
                  <a:pt x="0" y="0"/>
                </a:moveTo>
                <a:lnTo>
                  <a:pt x="882867" y="0"/>
                </a:lnTo>
                <a:lnTo>
                  <a:pt x="882867" y="739542"/>
                </a:lnTo>
                <a:lnTo>
                  <a:pt x="0" y="7395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224" t="-36673" r="-27088" b="-4635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6458" y="8776998"/>
            <a:ext cx="994967" cy="652575"/>
          </a:xfrm>
          <a:custGeom>
            <a:avLst/>
            <a:gdLst/>
            <a:ahLst/>
            <a:cxnLst/>
            <a:rect r="r" b="b" t="t" l="l"/>
            <a:pathLst>
              <a:path h="652575" w="994967">
                <a:moveTo>
                  <a:pt x="0" y="0"/>
                </a:moveTo>
                <a:lnTo>
                  <a:pt x="994967" y="0"/>
                </a:lnTo>
                <a:lnTo>
                  <a:pt x="994967" y="652575"/>
                </a:lnTo>
                <a:lnTo>
                  <a:pt x="0" y="6525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377" t="-51359" r="-10549" b="-3149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228725"/>
            <a:ext cx="885197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GRAZIE PER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228718"/>
            <a:ext cx="885197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L’ATTENZIONE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06100" y="6716629"/>
            <a:ext cx="4627873" cy="47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Matr. 0522502003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6100" y="5668657"/>
            <a:ext cx="4434404" cy="47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Antonio Di Giorgio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6100" y="7764601"/>
            <a:ext cx="5920672" cy="47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a.digiorgio8@studenti.unisa.it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06100" y="8843570"/>
            <a:ext cx="4627873" cy="47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AntonioDG30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6504467" y="377919"/>
            <a:ext cx="13947430" cy="2028717"/>
          </a:xfrm>
          <a:custGeom>
            <a:avLst/>
            <a:gdLst/>
            <a:ahLst/>
            <a:cxnLst/>
            <a:rect r="r" b="b" t="t" l="l"/>
            <a:pathLst>
              <a:path h="2028717" w="13947430">
                <a:moveTo>
                  <a:pt x="0" y="0"/>
                </a:moveTo>
                <a:lnTo>
                  <a:pt x="13947430" y="0"/>
                </a:lnTo>
                <a:lnTo>
                  <a:pt x="13947430" y="2028717"/>
                </a:lnTo>
                <a:lnTo>
                  <a:pt x="0" y="202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52943" y="213087"/>
            <a:ext cx="6376615" cy="1273033"/>
            <a:chOff x="0" y="0"/>
            <a:chExt cx="381973" cy="76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86363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52943" y="1662008"/>
            <a:ext cx="6376615" cy="1273033"/>
            <a:chOff x="0" y="0"/>
            <a:chExt cx="381973" cy="76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2943" y="3073386"/>
            <a:ext cx="6376615" cy="1273033"/>
            <a:chOff x="0" y="0"/>
            <a:chExt cx="381973" cy="76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52943" y="4522308"/>
            <a:ext cx="6376615" cy="1273033"/>
            <a:chOff x="0" y="0"/>
            <a:chExt cx="381973" cy="76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52943" y="5936051"/>
            <a:ext cx="6376615" cy="1273033"/>
            <a:chOff x="0" y="0"/>
            <a:chExt cx="381973" cy="762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52943" y="7384972"/>
            <a:ext cx="6376615" cy="1273033"/>
            <a:chOff x="0" y="0"/>
            <a:chExt cx="381973" cy="76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52943" y="8800880"/>
            <a:ext cx="6376615" cy="1273033"/>
            <a:chOff x="0" y="0"/>
            <a:chExt cx="381973" cy="76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352943" y="3073386"/>
            <a:ext cx="1298453" cy="1306046"/>
          </a:xfrm>
          <a:custGeom>
            <a:avLst/>
            <a:gdLst/>
            <a:ahLst/>
            <a:cxnLst/>
            <a:rect r="r" b="b" t="t" l="l"/>
            <a:pathLst>
              <a:path h="1306046" w="1298453">
                <a:moveTo>
                  <a:pt x="0" y="0"/>
                </a:moveTo>
                <a:lnTo>
                  <a:pt x="1298453" y="0"/>
                </a:lnTo>
                <a:lnTo>
                  <a:pt x="1298453" y="1306047"/>
                </a:lnTo>
                <a:lnTo>
                  <a:pt x="0" y="130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" t="0" r="-292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52943" y="213087"/>
            <a:ext cx="1250087" cy="1258421"/>
          </a:xfrm>
          <a:custGeom>
            <a:avLst/>
            <a:gdLst/>
            <a:ahLst/>
            <a:cxnLst/>
            <a:rect r="r" b="b" t="t" l="l"/>
            <a:pathLst>
              <a:path h="1258421" w="1250087">
                <a:moveTo>
                  <a:pt x="0" y="0"/>
                </a:moveTo>
                <a:lnTo>
                  <a:pt x="1250087" y="0"/>
                </a:lnTo>
                <a:lnTo>
                  <a:pt x="1250087" y="1258421"/>
                </a:lnTo>
                <a:lnTo>
                  <a:pt x="0" y="1258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3" t="0" r="-333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52943" y="1662008"/>
            <a:ext cx="1250797" cy="1273033"/>
          </a:xfrm>
          <a:custGeom>
            <a:avLst/>
            <a:gdLst/>
            <a:ahLst/>
            <a:cxnLst/>
            <a:rect r="r" b="b" t="t" l="l"/>
            <a:pathLst>
              <a:path h="1273033" w="1250797">
                <a:moveTo>
                  <a:pt x="0" y="0"/>
                </a:moveTo>
                <a:lnTo>
                  <a:pt x="1250797" y="0"/>
                </a:lnTo>
                <a:lnTo>
                  <a:pt x="1250797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8" t="0" r="-88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52943" y="4550883"/>
            <a:ext cx="1212135" cy="1244458"/>
          </a:xfrm>
          <a:custGeom>
            <a:avLst/>
            <a:gdLst/>
            <a:ahLst/>
            <a:cxnLst/>
            <a:rect r="r" b="b" t="t" l="l"/>
            <a:pathLst>
              <a:path h="1244458" w="1212135">
                <a:moveTo>
                  <a:pt x="0" y="0"/>
                </a:moveTo>
                <a:lnTo>
                  <a:pt x="1212135" y="0"/>
                </a:lnTo>
                <a:lnTo>
                  <a:pt x="1212135" y="1244458"/>
                </a:lnTo>
                <a:lnTo>
                  <a:pt x="0" y="1244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3" t="0" r="-1333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352943" y="5934627"/>
            <a:ext cx="1316129" cy="1307471"/>
          </a:xfrm>
          <a:custGeom>
            <a:avLst/>
            <a:gdLst/>
            <a:ahLst/>
            <a:cxnLst/>
            <a:rect r="r" b="b" t="t" l="l"/>
            <a:pathLst>
              <a:path h="1307471" w="1316129">
                <a:moveTo>
                  <a:pt x="0" y="0"/>
                </a:moveTo>
                <a:lnTo>
                  <a:pt x="1316129" y="0"/>
                </a:lnTo>
                <a:lnTo>
                  <a:pt x="1316129" y="1307470"/>
                </a:lnTo>
                <a:lnTo>
                  <a:pt x="0" y="1307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31" r="0" b="-33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352943" y="7384972"/>
            <a:ext cx="1239532" cy="1273033"/>
          </a:xfrm>
          <a:custGeom>
            <a:avLst/>
            <a:gdLst/>
            <a:ahLst/>
            <a:cxnLst/>
            <a:rect r="r" b="b" t="t" l="l"/>
            <a:pathLst>
              <a:path h="1273033" w="1239532">
                <a:moveTo>
                  <a:pt x="0" y="0"/>
                </a:moveTo>
                <a:lnTo>
                  <a:pt x="1239532" y="0"/>
                </a:lnTo>
                <a:lnTo>
                  <a:pt x="1239532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51" t="0" r="-1351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52943" y="8793922"/>
            <a:ext cx="1212135" cy="1245055"/>
          </a:xfrm>
          <a:custGeom>
            <a:avLst/>
            <a:gdLst/>
            <a:ahLst/>
            <a:cxnLst/>
            <a:rect r="r" b="b" t="t" l="l"/>
            <a:pathLst>
              <a:path h="1245055" w="1212135">
                <a:moveTo>
                  <a:pt x="0" y="0"/>
                </a:moveTo>
                <a:lnTo>
                  <a:pt x="1212135" y="0"/>
                </a:lnTo>
                <a:lnTo>
                  <a:pt x="1212135" y="1245055"/>
                </a:lnTo>
                <a:lnTo>
                  <a:pt x="0" y="124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57" t="0" r="-1357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875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8888" r="0" b="-38888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5433392"/>
            <a:ext cx="8434274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questa sezione si contestualizza NoSchoolQL all’interno del corso di Basi di Dati II, evidenziando il bisogno di sperimentare pipeline ETL, modellazione NoSQL e architetture full-stack su dati scolastici sintetici.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380075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3380068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PRESENTAZIONE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36336" y="742618"/>
            <a:ext cx="4893222" cy="2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Introduzione e Motivazioni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36336" y="21915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 &amp; Requisiti Utente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36336" y="3467547"/>
            <a:ext cx="4893222" cy="54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Definizione del Mini-world e Dataset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36336" y="50518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ETL in Python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36336" y="6465582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Modello di Calcolo dei Voti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36336" y="7914503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Architettura Full-Stack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36336" y="9330411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Risultati &amp; Conclusioni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52943" y="4111238"/>
            <a:ext cx="6906357" cy="2065764"/>
            <a:chOff x="0" y="0"/>
            <a:chExt cx="254947" cy="76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52943" y="6446972"/>
            <a:ext cx="6906357" cy="2065764"/>
            <a:chOff x="0" y="0"/>
            <a:chExt cx="254947" cy="76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52943" y="1774264"/>
            <a:ext cx="6906357" cy="2065764"/>
            <a:chOff x="0" y="0"/>
            <a:chExt cx="254947" cy="76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967748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52943" y="2104257"/>
            <a:ext cx="1465345" cy="1405779"/>
          </a:xfrm>
          <a:custGeom>
            <a:avLst/>
            <a:gdLst/>
            <a:ahLst/>
            <a:cxnLst/>
            <a:rect r="r" b="b" t="t" l="l"/>
            <a:pathLst>
              <a:path h="1405779" w="1465345">
                <a:moveTo>
                  <a:pt x="0" y="0"/>
                </a:moveTo>
                <a:lnTo>
                  <a:pt x="1465346" y="0"/>
                </a:lnTo>
                <a:lnTo>
                  <a:pt x="1465346" y="1405779"/>
                </a:lnTo>
                <a:lnTo>
                  <a:pt x="0" y="1405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18" r="0" b="-211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52943" y="6729452"/>
            <a:ext cx="1465345" cy="1530472"/>
          </a:xfrm>
          <a:custGeom>
            <a:avLst/>
            <a:gdLst/>
            <a:ahLst/>
            <a:cxnLst/>
            <a:rect r="r" b="b" t="t" l="l"/>
            <a:pathLst>
              <a:path h="1530472" w="1465345">
                <a:moveTo>
                  <a:pt x="0" y="0"/>
                </a:moveTo>
                <a:lnTo>
                  <a:pt x="1465346" y="0"/>
                </a:lnTo>
                <a:lnTo>
                  <a:pt x="1465346" y="1530472"/>
                </a:lnTo>
                <a:lnTo>
                  <a:pt x="0" y="1530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22" t="0" r="-222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40350" y="9141386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8888" r="0" b="-3888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65815" y="4451629"/>
            <a:ext cx="1352473" cy="1383743"/>
          </a:xfrm>
          <a:custGeom>
            <a:avLst/>
            <a:gdLst/>
            <a:ahLst/>
            <a:cxnLst/>
            <a:rect r="r" b="b" t="t" l="l"/>
            <a:pathLst>
              <a:path h="1383743" w="1352473">
                <a:moveTo>
                  <a:pt x="0" y="0"/>
                </a:moveTo>
                <a:lnTo>
                  <a:pt x="1352474" y="0"/>
                </a:lnTo>
                <a:lnTo>
                  <a:pt x="1352474" y="1383742"/>
                </a:lnTo>
                <a:lnTo>
                  <a:pt x="0" y="1383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56" t="0" r="-1156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39519" y="4733646"/>
            <a:ext cx="8115300" cy="129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NoSchoolQL nasce in Basi di Dati II per sperimentare modelli NoSQL, pipeline ETL Python e architettura full-stack Node.js/React sui dati MIM.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9519" y="2361025"/>
            <a:ext cx="802611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b="true" sz="6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INTRODUZIONE &amp;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361018"/>
            <a:ext cx="8115300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40"/>
              </a:lnSpc>
            </a:pPr>
            <a:r>
              <a:rPr lang="en-US" b="true" sz="66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MOTIVAZIONI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9570" y="4468841"/>
            <a:ext cx="5299730" cy="33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0"/>
              </a:lnSpc>
            </a:pPr>
            <a:r>
              <a:rPr lang="en-US" sz="27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Motivazioni EdTech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59570" y="5086970"/>
            <a:ext cx="5299730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Gestione real-time di anagrafica, voti e</a:t>
            </a:r>
            <a:r>
              <a:rPr lang="en-US" sz="18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stat</a:t>
            </a:r>
            <a:r>
              <a:rPr lang="en-US" sz="18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8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ic</a:t>
            </a:r>
            <a:r>
              <a:rPr lang="en-US" sz="18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8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9570" y="2052410"/>
            <a:ext cx="5299730" cy="33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0"/>
              </a:lnSpc>
            </a:pPr>
            <a:r>
              <a:rPr lang="en-US" sz="27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Contesto Didattico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59570" y="2738211"/>
            <a:ext cx="5299730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Applicazione pratica di BASE, CAP e modellazione documentale.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59570" y="6872327"/>
            <a:ext cx="5299730" cy="33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0"/>
              </a:lnSpc>
            </a:pPr>
            <a:r>
              <a:rPr lang="en-US" sz="27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Obiettivi di Apprendimento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59570" y="7489557"/>
            <a:ext cx="5445747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Implementare pipeline ETL e SPA React con API REST.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76875"/>
            <a:ext cx="3944468" cy="3387216"/>
            <a:chOff x="0" y="0"/>
            <a:chExt cx="145609" cy="12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0240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677" r="0" b="-96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8325" y="1209675"/>
            <a:ext cx="12285387" cy="159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0"/>
              </a:lnSpc>
            </a:pPr>
            <a:r>
              <a:rPr lang="en-US" b="true" sz="67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MOTIVAZIONI DEL PROGETTO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28294" y="3450673"/>
            <a:ext cx="12155418" cy="240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25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Nel contesto EdTech, un registro elettronico moderno deve saper gestire volumi elevati di dati disparati, garantire tempi di risposta rapidi e rimanere disponibile anche in caso di interruzioni di rete. NoSchoolQL è nato per rispondere a queste esigenze con un approccio modulare e scalabile.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681" y="8136547"/>
            <a:ext cx="394148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Dati Eterogenei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681" y="8721091"/>
            <a:ext cx="3941487" cy="101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Supporto simultaneo ad anagrafica, voti e statistiche aggregate, senza schema fisso.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99532" y="6576875"/>
            <a:ext cx="3944468" cy="3387216"/>
            <a:chOff x="0" y="0"/>
            <a:chExt cx="145609" cy="1250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199532" y="8136547"/>
            <a:ext cx="394148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Interfaccia Reattiva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99532" y="8603922"/>
            <a:ext cx="394148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SPA React che assicura un’esperienza fluida per studenti e docenti, con caricamenti asincroni.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72600" y="6576875"/>
            <a:ext cx="3944468" cy="3387216"/>
            <a:chOff x="0" y="0"/>
            <a:chExt cx="145609" cy="1250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372600" y="8136547"/>
            <a:ext cx="394148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Alta Disponibilità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75581" y="8721091"/>
            <a:ext cx="3941487" cy="101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 stateless e replica set MongoDB per tolleranza alle partizioni e fail-over trasparente.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543432" y="6576875"/>
            <a:ext cx="3944468" cy="3387216"/>
            <a:chOff x="0" y="0"/>
            <a:chExt cx="145609" cy="12503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543432" y="8136547"/>
            <a:ext cx="394148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Estensibilità Modulare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43432" y="8775372"/>
            <a:ext cx="3941487" cy="101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Pipeline ETL Python e API REST disaccoppiate, pronte per future integrazioni o microservizi.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240350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888" r="0" b="-38888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57025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677" r="0" b="-9677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74630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677" r="0" b="-9677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040302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677" r="0" b="-967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6504467" y="377919"/>
            <a:ext cx="13947430" cy="2028717"/>
          </a:xfrm>
          <a:custGeom>
            <a:avLst/>
            <a:gdLst/>
            <a:ahLst/>
            <a:cxnLst/>
            <a:rect r="r" b="b" t="t" l="l"/>
            <a:pathLst>
              <a:path h="2028717" w="13947430">
                <a:moveTo>
                  <a:pt x="0" y="0"/>
                </a:moveTo>
                <a:lnTo>
                  <a:pt x="13947430" y="0"/>
                </a:lnTo>
                <a:lnTo>
                  <a:pt x="13947430" y="2028717"/>
                </a:lnTo>
                <a:lnTo>
                  <a:pt x="0" y="202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52943" y="213087"/>
            <a:ext cx="6376615" cy="1273033"/>
            <a:chOff x="0" y="0"/>
            <a:chExt cx="381973" cy="76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86363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52943" y="1662008"/>
            <a:ext cx="6376615" cy="1273033"/>
            <a:chOff x="0" y="0"/>
            <a:chExt cx="381973" cy="76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2943" y="3073386"/>
            <a:ext cx="6376615" cy="1273033"/>
            <a:chOff x="0" y="0"/>
            <a:chExt cx="381973" cy="76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52943" y="4522308"/>
            <a:ext cx="6376615" cy="1273033"/>
            <a:chOff x="0" y="0"/>
            <a:chExt cx="381973" cy="76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52943" y="5936051"/>
            <a:ext cx="6376615" cy="1273033"/>
            <a:chOff x="0" y="0"/>
            <a:chExt cx="381973" cy="762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52943" y="7384972"/>
            <a:ext cx="6376615" cy="1273033"/>
            <a:chOff x="0" y="0"/>
            <a:chExt cx="381973" cy="76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52943" y="8800880"/>
            <a:ext cx="6376615" cy="1273033"/>
            <a:chOff x="0" y="0"/>
            <a:chExt cx="381973" cy="76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352943" y="3073386"/>
            <a:ext cx="1298453" cy="1306046"/>
          </a:xfrm>
          <a:custGeom>
            <a:avLst/>
            <a:gdLst/>
            <a:ahLst/>
            <a:cxnLst/>
            <a:rect r="r" b="b" t="t" l="l"/>
            <a:pathLst>
              <a:path h="1306046" w="1298453">
                <a:moveTo>
                  <a:pt x="0" y="0"/>
                </a:moveTo>
                <a:lnTo>
                  <a:pt x="1298453" y="0"/>
                </a:lnTo>
                <a:lnTo>
                  <a:pt x="1298453" y="1306047"/>
                </a:lnTo>
                <a:lnTo>
                  <a:pt x="0" y="130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" t="0" r="-292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52943" y="213087"/>
            <a:ext cx="1250087" cy="1258421"/>
          </a:xfrm>
          <a:custGeom>
            <a:avLst/>
            <a:gdLst/>
            <a:ahLst/>
            <a:cxnLst/>
            <a:rect r="r" b="b" t="t" l="l"/>
            <a:pathLst>
              <a:path h="1258421" w="1250087">
                <a:moveTo>
                  <a:pt x="0" y="0"/>
                </a:moveTo>
                <a:lnTo>
                  <a:pt x="1250087" y="0"/>
                </a:lnTo>
                <a:lnTo>
                  <a:pt x="1250087" y="1258421"/>
                </a:lnTo>
                <a:lnTo>
                  <a:pt x="0" y="1258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3" t="0" r="-333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52943" y="1662008"/>
            <a:ext cx="1250797" cy="1273033"/>
          </a:xfrm>
          <a:custGeom>
            <a:avLst/>
            <a:gdLst/>
            <a:ahLst/>
            <a:cxnLst/>
            <a:rect r="r" b="b" t="t" l="l"/>
            <a:pathLst>
              <a:path h="1273033" w="1250797">
                <a:moveTo>
                  <a:pt x="0" y="0"/>
                </a:moveTo>
                <a:lnTo>
                  <a:pt x="1250797" y="0"/>
                </a:lnTo>
                <a:lnTo>
                  <a:pt x="1250797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8" t="0" r="-88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52943" y="4550883"/>
            <a:ext cx="1212135" cy="1244458"/>
          </a:xfrm>
          <a:custGeom>
            <a:avLst/>
            <a:gdLst/>
            <a:ahLst/>
            <a:cxnLst/>
            <a:rect r="r" b="b" t="t" l="l"/>
            <a:pathLst>
              <a:path h="1244458" w="1212135">
                <a:moveTo>
                  <a:pt x="0" y="0"/>
                </a:moveTo>
                <a:lnTo>
                  <a:pt x="1212135" y="0"/>
                </a:lnTo>
                <a:lnTo>
                  <a:pt x="1212135" y="1244458"/>
                </a:lnTo>
                <a:lnTo>
                  <a:pt x="0" y="1244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3" t="0" r="-1333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352943" y="5934627"/>
            <a:ext cx="1316129" cy="1307471"/>
          </a:xfrm>
          <a:custGeom>
            <a:avLst/>
            <a:gdLst/>
            <a:ahLst/>
            <a:cxnLst/>
            <a:rect r="r" b="b" t="t" l="l"/>
            <a:pathLst>
              <a:path h="1307471" w="1316129">
                <a:moveTo>
                  <a:pt x="0" y="0"/>
                </a:moveTo>
                <a:lnTo>
                  <a:pt x="1316129" y="0"/>
                </a:lnTo>
                <a:lnTo>
                  <a:pt x="1316129" y="1307470"/>
                </a:lnTo>
                <a:lnTo>
                  <a:pt x="0" y="1307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31" r="0" b="-33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352943" y="7384972"/>
            <a:ext cx="1239532" cy="1273033"/>
          </a:xfrm>
          <a:custGeom>
            <a:avLst/>
            <a:gdLst/>
            <a:ahLst/>
            <a:cxnLst/>
            <a:rect r="r" b="b" t="t" l="l"/>
            <a:pathLst>
              <a:path h="1273033" w="1239532">
                <a:moveTo>
                  <a:pt x="0" y="0"/>
                </a:moveTo>
                <a:lnTo>
                  <a:pt x="1239532" y="0"/>
                </a:lnTo>
                <a:lnTo>
                  <a:pt x="1239532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51" t="0" r="-1351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52943" y="8793922"/>
            <a:ext cx="1212135" cy="1245055"/>
          </a:xfrm>
          <a:custGeom>
            <a:avLst/>
            <a:gdLst/>
            <a:ahLst/>
            <a:cxnLst/>
            <a:rect r="r" b="b" t="t" l="l"/>
            <a:pathLst>
              <a:path h="1245055" w="1212135">
                <a:moveTo>
                  <a:pt x="0" y="0"/>
                </a:moveTo>
                <a:lnTo>
                  <a:pt x="1212135" y="0"/>
                </a:lnTo>
                <a:lnTo>
                  <a:pt x="1212135" y="1245055"/>
                </a:lnTo>
                <a:lnTo>
                  <a:pt x="0" y="124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57" t="0" r="-1357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875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8888" r="0" b="-38888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5433392"/>
            <a:ext cx="8434274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questa sezione definiamo gli attori principali, gli use case e i requisiti funzionali e non funzionali che guidano la progettazione e lo sviluppo di NoSchoolQL.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380075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3380068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PRESENTAZIONE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36336" y="742618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Introduzione e Motivazioni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36336" y="2191539"/>
            <a:ext cx="4893222" cy="2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 &amp; Requisiti Utente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36336" y="3467547"/>
            <a:ext cx="4893222" cy="54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Definizione del Mini-world e Dataset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36336" y="50518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ETL in Python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36336" y="6465582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Modello di Calcolo dei Voti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36336" y="7914503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Architettura Full-Stack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36336" y="9330411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Risultati &amp; Conclusioni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76875"/>
            <a:ext cx="3944468" cy="3387216"/>
            <a:chOff x="0" y="0"/>
            <a:chExt cx="145609" cy="12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0240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677" r="0" b="-96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8325" y="1209675"/>
            <a:ext cx="12285387" cy="159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0"/>
              </a:lnSpc>
            </a:pPr>
            <a:r>
              <a:rPr lang="en-US" b="true" sz="67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 &amp; REQUISITI UTENTE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28294" y="3450673"/>
            <a:ext cx="12155418" cy="143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25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L’applicazione soddisfa due profili principali – Studente e Docente – e si fonda su un insieme di requisiti funzionali e non funzionali che ne garantiscono correttezza, sicurezza e prestazioni.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681" y="8136547"/>
            <a:ext cx="394148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 Studente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681" y="8603922"/>
            <a:ext cx="394148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Accesso con ID e visualizzazione immediata di medie per materia, distribuzione voti e storico dettagliato.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99532" y="6576875"/>
            <a:ext cx="3944468" cy="3387216"/>
            <a:chOff x="0" y="0"/>
            <a:chExt cx="145609" cy="1250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199532" y="8136547"/>
            <a:ext cx="394148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 Docente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99532" y="8603922"/>
            <a:ext cx="394148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Login con ID, selezione di classe e materia e gestione completa (inserimento, modifica, cancellazione) delle valutazioni.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72600" y="6576875"/>
            <a:ext cx="3944468" cy="3387216"/>
            <a:chOff x="0" y="0"/>
            <a:chExt cx="145609" cy="1250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372600" y="8136547"/>
            <a:ext cx="394148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Requisiti Funzionali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75581" y="8603922"/>
            <a:ext cx="394148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Operazioni CRUD su Studenti, Docenti, Classi e Voti con filtri per periodo e materia, dashboard interattive.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543432" y="6576875"/>
            <a:ext cx="3944468" cy="3387216"/>
            <a:chOff x="0" y="0"/>
            <a:chExt cx="145609" cy="12503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555193" y="8603922"/>
            <a:ext cx="394148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Tempo di risposta API &lt; 2 sec, architettura stateless scalabile, autenticazione JWT e protezione CORS.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240350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888" r="0" b="-38888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572860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677" r="0" b="-9677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74630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677" r="0" b="-9677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914151" y="6808735"/>
            <a:ext cx="1200048" cy="1005445"/>
          </a:xfrm>
          <a:custGeom>
            <a:avLst/>
            <a:gdLst/>
            <a:ahLst/>
            <a:cxnLst/>
            <a:rect r="r" b="b" t="t" l="l"/>
            <a:pathLst>
              <a:path h="1005445" w="1200048">
                <a:moveTo>
                  <a:pt x="0" y="0"/>
                </a:moveTo>
                <a:lnTo>
                  <a:pt x="1200048" y="0"/>
                </a:lnTo>
                <a:lnTo>
                  <a:pt x="1200048" y="1005445"/>
                </a:lnTo>
                <a:lnTo>
                  <a:pt x="0" y="1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677" r="0" b="-9677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3555193" y="8013303"/>
            <a:ext cx="3941487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Requisiti Non Funzionali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6504467" y="377919"/>
            <a:ext cx="13947430" cy="2028717"/>
          </a:xfrm>
          <a:custGeom>
            <a:avLst/>
            <a:gdLst/>
            <a:ahLst/>
            <a:cxnLst/>
            <a:rect r="r" b="b" t="t" l="l"/>
            <a:pathLst>
              <a:path h="2028717" w="13947430">
                <a:moveTo>
                  <a:pt x="0" y="0"/>
                </a:moveTo>
                <a:lnTo>
                  <a:pt x="13947430" y="0"/>
                </a:lnTo>
                <a:lnTo>
                  <a:pt x="13947430" y="2028717"/>
                </a:lnTo>
                <a:lnTo>
                  <a:pt x="0" y="202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52943" y="213087"/>
            <a:ext cx="6376615" cy="1273033"/>
            <a:chOff x="0" y="0"/>
            <a:chExt cx="381973" cy="76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86363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52943" y="1662008"/>
            <a:ext cx="6376615" cy="1273033"/>
            <a:chOff x="0" y="0"/>
            <a:chExt cx="381973" cy="76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2943" y="3073386"/>
            <a:ext cx="6376615" cy="1273033"/>
            <a:chOff x="0" y="0"/>
            <a:chExt cx="381973" cy="76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52943" y="4522308"/>
            <a:ext cx="6376615" cy="1273033"/>
            <a:chOff x="0" y="0"/>
            <a:chExt cx="381973" cy="76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52943" y="5936051"/>
            <a:ext cx="6376615" cy="1273033"/>
            <a:chOff x="0" y="0"/>
            <a:chExt cx="381973" cy="762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52943" y="7384972"/>
            <a:ext cx="6376615" cy="1273033"/>
            <a:chOff x="0" y="0"/>
            <a:chExt cx="381973" cy="76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52943" y="8800880"/>
            <a:ext cx="6376615" cy="1273033"/>
            <a:chOff x="0" y="0"/>
            <a:chExt cx="381973" cy="76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1973" cy="76257"/>
            </a:xfrm>
            <a:custGeom>
              <a:avLst/>
              <a:gdLst/>
              <a:ahLst/>
              <a:cxnLst/>
              <a:rect r="r" b="b" t="t" l="l"/>
              <a:pathLst>
                <a:path h="76257" w="381973">
                  <a:moveTo>
                    <a:pt x="0" y="0"/>
                  </a:moveTo>
                  <a:lnTo>
                    <a:pt x="381973" y="0"/>
                  </a:lnTo>
                  <a:lnTo>
                    <a:pt x="381973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81973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352943" y="3073386"/>
            <a:ext cx="1298453" cy="1306046"/>
          </a:xfrm>
          <a:custGeom>
            <a:avLst/>
            <a:gdLst/>
            <a:ahLst/>
            <a:cxnLst/>
            <a:rect r="r" b="b" t="t" l="l"/>
            <a:pathLst>
              <a:path h="1306046" w="1298453">
                <a:moveTo>
                  <a:pt x="0" y="0"/>
                </a:moveTo>
                <a:lnTo>
                  <a:pt x="1298453" y="0"/>
                </a:lnTo>
                <a:lnTo>
                  <a:pt x="1298453" y="1306047"/>
                </a:lnTo>
                <a:lnTo>
                  <a:pt x="0" y="130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" t="0" r="-292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52943" y="213087"/>
            <a:ext cx="1250087" cy="1258421"/>
          </a:xfrm>
          <a:custGeom>
            <a:avLst/>
            <a:gdLst/>
            <a:ahLst/>
            <a:cxnLst/>
            <a:rect r="r" b="b" t="t" l="l"/>
            <a:pathLst>
              <a:path h="1258421" w="1250087">
                <a:moveTo>
                  <a:pt x="0" y="0"/>
                </a:moveTo>
                <a:lnTo>
                  <a:pt x="1250087" y="0"/>
                </a:lnTo>
                <a:lnTo>
                  <a:pt x="1250087" y="1258421"/>
                </a:lnTo>
                <a:lnTo>
                  <a:pt x="0" y="1258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3" t="0" r="-333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52943" y="1662008"/>
            <a:ext cx="1250797" cy="1273033"/>
          </a:xfrm>
          <a:custGeom>
            <a:avLst/>
            <a:gdLst/>
            <a:ahLst/>
            <a:cxnLst/>
            <a:rect r="r" b="b" t="t" l="l"/>
            <a:pathLst>
              <a:path h="1273033" w="1250797">
                <a:moveTo>
                  <a:pt x="0" y="0"/>
                </a:moveTo>
                <a:lnTo>
                  <a:pt x="1250797" y="0"/>
                </a:lnTo>
                <a:lnTo>
                  <a:pt x="1250797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8" t="0" r="-88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52943" y="4550883"/>
            <a:ext cx="1212135" cy="1244458"/>
          </a:xfrm>
          <a:custGeom>
            <a:avLst/>
            <a:gdLst/>
            <a:ahLst/>
            <a:cxnLst/>
            <a:rect r="r" b="b" t="t" l="l"/>
            <a:pathLst>
              <a:path h="1244458" w="1212135">
                <a:moveTo>
                  <a:pt x="0" y="0"/>
                </a:moveTo>
                <a:lnTo>
                  <a:pt x="1212135" y="0"/>
                </a:lnTo>
                <a:lnTo>
                  <a:pt x="1212135" y="1244458"/>
                </a:lnTo>
                <a:lnTo>
                  <a:pt x="0" y="1244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3" t="0" r="-1333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352943" y="5934627"/>
            <a:ext cx="1316129" cy="1307471"/>
          </a:xfrm>
          <a:custGeom>
            <a:avLst/>
            <a:gdLst/>
            <a:ahLst/>
            <a:cxnLst/>
            <a:rect r="r" b="b" t="t" l="l"/>
            <a:pathLst>
              <a:path h="1307471" w="1316129">
                <a:moveTo>
                  <a:pt x="0" y="0"/>
                </a:moveTo>
                <a:lnTo>
                  <a:pt x="1316129" y="0"/>
                </a:lnTo>
                <a:lnTo>
                  <a:pt x="1316129" y="1307470"/>
                </a:lnTo>
                <a:lnTo>
                  <a:pt x="0" y="1307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31" r="0" b="-33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352943" y="7384972"/>
            <a:ext cx="1239532" cy="1273033"/>
          </a:xfrm>
          <a:custGeom>
            <a:avLst/>
            <a:gdLst/>
            <a:ahLst/>
            <a:cxnLst/>
            <a:rect r="r" b="b" t="t" l="l"/>
            <a:pathLst>
              <a:path h="1273033" w="1239532">
                <a:moveTo>
                  <a:pt x="0" y="0"/>
                </a:moveTo>
                <a:lnTo>
                  <a:pt x="1239532" y="0"/>
                </a:lnTo>
                <a:lnTo>
                  <a:pt x="1239532" y="1273033"/>
                </a:lnTo>
                <a:lnTo>
                  <a:pt x="0" y="12730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51" t="0" r="-1351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52943" y="8793922"/>
            <a:ext cx="1212135" cy="1245055"/>
          </a:xfrm>
          <a:custGeom>
            <a:avLst/>
            <a:gdLst/>
            <a:ahLst/>
            <a:cxnLst/>
            <a:rect r="r" b="b" t="t" l="l"/>
            <a:pathLst>
              <a:path h="1245055" w="1212135">
                <a:moveTo>
                  <a:pt x="0" y="0"/>
                </a:moveTo>
                <a:lnTo>
                  <a:pt x="1212135" y="0"/>
                </a:lnTo>
                <a:lnTo>
                  <a:pt x="1212135" y="1245055"/>
                </a:lnTo>
                <a:lnTo>
                  <a:pt x="0" y="124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57" t="0" r="-1357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875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8888" r="0" b="-38888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5433392"/>
            <a:ext cx="8434274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questa sezione descriviamo il “mini-world” del progetto, illustrando come vengono filtrati e normalizzati i CSV MIM originali per costruire i dataset puliti alla base della simulazione scolastica.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380075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3380068"/>
            <a:ext cx="843427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PRESENTAZIONE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36336" y="742618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Introduzione e Motivazioni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36336" y="21915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 &amp; Requisiti Utente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36336" y="3467547"/>
            <a:ext cx="4893222" cy="53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Definizione del Mini-world e Dataset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36336" y="5051839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ETL in Python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36336" y="6465582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Modello di Calcolo dei Voti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36336" y="7914503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Architettura Full-Stack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36336" y="9330411"/>
            <a:ext cx="4893222" cy="2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b="true" sz="23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Risultati &amp; Conclusioni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1237" y="8777341"/>
            <a:ext cx="5437852" cy="185913"/>
            <a:chOff x="0" y="0"/>
            <a:chExt cx="200791" cy="6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791" cy="6865"/>
            </a:xfrm>
            <a:custGeom>
              <a:avLst/>
              <a:gdLst/>
              <a:ahLst/>
              <a:cxnLst/>
              <a:rect r="r" b="b" t="t" l="l"/>
              <a:pathLst>
                <a:path h="6865" w="200791">
                  <a:moveTo>
                    <a:pt x="0" y="0"/>
                  </a:moveTo>
                  <a:lnTo>
                    <a:pt x="200791" y="0"/>
                  </a:lnTo>
                  <a:lnTo>
                    <a:pt x="200791" y="6865"/>
                  </a:lnTo>
                  <a:lnTo>
                    <a:pt x="0" y="6865"/>
                  </a:lnTo>
                  <a:close/>
                </a:path>
              </a:pathLst>
            </a:custGeom>
            <a:solidFill>
              <a:srgbClr val="02060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0791" cy="44965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36751" y="830214"/>
            <a:ext cx="865346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DEFINIZIONE DEL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7536751" cy="8627843"/>
            <a:chOff x="0" y="0"/>
            <a:chExt cx="812800" cy="9304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930469"/>
            </a:xfrm>
            <a:custGeom>
              <a:avLst/>
              <a:gdLst/>
              <a:ahLst/>
              <a:cxnLst/>
              <a:rect r="r" b="b" t="t" l="l"/>
              <a:pathLst>
                <a:path h="9304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30469"/>
                  </a:lnTo>
                  <a:lnTo>
                    <a:pt x="0" y="930469"/>
                  </a:lnTo>
                  <a:close/>
                </a:path>
              </a:pathLst>
            </a:custGeom>
            <a:blipFill>
              <a:blip r:embed="rId4"/>
              <a:stretch>
                <a:fillRect l="-32892" t="0" r="-3289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536751" y="1960514"/>
            <a:ext cx="7108549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MINI-WORLD </a:t>
            </a: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9089" y="8068106"/>
            <a:ext cx="7480315" cy="37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Definizione delle entità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99089" y="8570693"/>
            <a:ext cx="10585872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Dai dati puliti nascono tre concetti principali – Scuola (codice e dati anagrafici), Percorso formativo (indirizzo e anno), Aggregato studentesco (sesso, cittadinanza) – collegati implicitamente tramite il campo codicescuola.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-5400362">
            <a:off x="370" y="2966636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7020416" y="7020417"/>
                </a:moveTo>
                <a:lnTo>
                  <a:pt x="0" y="7020417"/>
                </a:lnTo>
                <a:lnTo>
                  <a:pt x="0" y="0"/>
                </a:lnTo>
                <a:lnTo>
                  <a:pt x="7020416" y="0"/>
                </a:lnTo>
                <a:lnTo>
                  <a:pt x="7020416" y="702041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2047650" cy="1151803"/>
          </a:xfrm>
          <a:custGeom>
            <a:avLst/>
            <a:gdLst/>
            <a:ahLst/>
            <a:cxnLst/>
            <a:rect r="r" b="b" t="t" l="l"/>
            <a:pathLst>
              <a:path h="1151803" w="2047650">
                <a:moveTo>
                  <a:pt x="0" y="0"/>
                </a:moveTo>
                <a:lnTo>
                  <a:pt x="2047650" y="0"/>
                </a:lnTo>
                <a:lnTo>
                  <a:pt x="2047650" y="1151803"/>
                </a:lnTo>
                <a:lnTo>
                  <a:pt x="0" y="1151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888" r="0" b="-3888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99089" y="6505996"/>
            <a:ext cx="7480315" cy="37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Creazione dei dataset puliti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99089" y="7029881"/>
            <a:ext cx="10684036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 file originali MIM sono normalizzati (snake_case, rimozione di duplicati e valori nulli) e salvati in dataset_puliti/, garantendo uniformità di formato.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99089" y="4562887"/>
            <a:ext cx="7480315" cy="37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Filtraggio delle scuole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99089" y="5086772"/>
            <a:ext cx="10684036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Solo gli istituti di “Scuola Secondaria di II grado” vengono estratti da Stu_Corso_Classe_Genere.csv e utilizzati come chiave per includere nei passaggi successivi soltanto i dati pertinenti.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DAGuNV2VUbA</dc:identifier>
  <dcterms:modified xsi:type="dcterms:W3CDTF">2011-08-01T06:04:30Z</dcterms:modified>
  <cp:revision>1</cp:revision>
  <dc:title>NoSchoolQL</dc:title>
</cp:coreProperties>
</file>